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1" r:id="rId4"/>
    <p:sldId id="302" r:id="rId5"/>
    <p:sldId id="305" r:id="rId6"/>
    <p:sldId id="306" r:id="rId7"/>
    <p:sldId id="307" r:id="rId8"/>
    <p:sldId id="308" r:id="rId9"/>
    <p:sldId id="309" r:id="rId10"/>
    <p:sldId id="310" r:id="rId11"/>
    <p:sldId id="311" r:id="rId12"/>
    <p:sldId id="312" r:id="rId13"/>
    <p:sldId id="317" r:id="rId14"/>
    <p:sldId id="313" r:id="rId15"/>
    <p:sldId id="314" r:id="rId16"/>
    <p:sldId id="315" r:id="rId17"/>
    <p:sldId id="316" r:id="rId18"/>
    <p:sldId id="318" r:id="rId19"/>
    <p:sldId id="319" r:id="rId20"/>
    <p:sldId id="321" r:id="rId21"/>
    <p:sldId id="320" r:id="rId22"/>
  </p:sldIdLst>
  <p:sldSz cx="9144000" cy="5143500" type="screen16x9"/>
  <p:notesSz cx="6858000" cy="9144000"/>
  <p:defaultTextStyle>
    <a:defPPr>
      <a:defRPr lang="pt-BR"/>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98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4660"/>
  </p:normalViewPr>
  <p:slideViewPr>
    <p:cSldViewPr>
      <p:cViewPr varScale="1">
        <p:scale>
          <a:sx n="93" d="100"/>
          <a:sy n="93" d="100"/>
        </p:scale>
        <p:origin x="3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2516EB-9BFB-4849-8F2F-A74C21D1699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pt-BR"/>
        </a:p>
      </dgm:t>
    </dgm:pt>
    <dgm:pt modelId="{22B9B3CC-1234-4BB2-9639-55080E182924}">
      <dgm:prSet phldrT="[Texto]"/>
      <dgm:spPr/>
      <dgm:t>
        <a:bodyPr/>
        <a:lstStyle/>
        <a:p>
          <a:r>
            <a:rPr lang="pt-BR" dirty="0" smtClean="0"/>
            <a:t>Contexto de influência da pp</a:t>
          </a:r>
          <a:endParaRPr lang="pt-BR" dirty="0"/>
        </a:p>
      </dgm:t>
    </dgm:pt>
    <dgm:pt modelId="{9383E06F-0BE6-4815-B7D9-F7C5329F491C}" type="parTrans" cxnId="{7B98E846-1A60-47F3-AB11-37FEA37416B3}">
      <dgm:prSet/>
      <dgm:spPr/>
      <dgm:t>
        <a:bodyPr/>
        <a:lstStyle/>
        <a:p>
          <a:endParaRPr lang="pt-BR"/>
        </a:p>
      </dgm:t>
    </dgm:pt>
    <dgm:pt modelId="{D285FA29-5613-4C93-85D9-E756B5744292}" type="sibTrans" cxnId="{7B98E846-1A60-47F3-AB11-37FEA37416B3}">
      <dgm:prSet/>
      <dgm:spPr/>
      <dgm:t>
        <a:bodyPr/>
        <a:lstStyle/>
        <a:p>
          <a:endParaRPr lang="pt-BR"/>
        </a:p>
      </dgm:t>
    </dgm:pt>
    <dgm:pt modelId="{89BA8BBC-B67A-4964-A4D3-22D73E6395C9}">
      <dgm:prSet phldrT="[Texto]"/>
      <dgm:spPr/>
      <dgm:t>
        <a:bodyPr/>
        <a:lstStyle/>
        <a:p>
          <a:r>
            <a:rPr lang="pt-BR" dirty="0" smtClean="0"/>
            <a:t>Contexto de produção do texto político</a:t>
          </a:r>
          <a:endParaRPr lang="pt-BR" dirty="0"/>
        </a:p>
      </dgm:t>
    </dgm:pt>
    <dgm:pt modelId="{A5346C6A-044B-458D-B14A-C231F7A19DCE}" type="parTrans" cxnId="{2FA677AA-047A-4E54-87A2-79C8D4E6B754}">
      <dgm:prSet/>
      <dgm:spPr/>
      <dgm:t>
        <a:bodyPr/>
        <a:lstStyle/>
        <a:p>
          <a:endParaRPr lang="pt-BR"/>
        </a:p>
      </dgm:t>
    </dgm:pt>
    <dgm:pt modelId="{3553A2E6-902A-4B08-AD9B-42D83E8FAAD1}" type="sibTrans" cxnId="{2FA677AA-047A-4E54-87A2-79C8D4E6B754}">
      <dgm:prSet/>
      <dgm:spPr/>
      <dgm:t>
        <a:bodyPr/>
        <a:lstStyle/>
        <a:p>
          <a:endParaRPr lang="pt-BR"/>
        </a:p>
      </dgm:t>
    </dgm:pt>
    <dgm:pt modelId="{8E810B59-0CDA-495E-BC94-D458E10ED38D}">
      <dgm:prSet phldrT="[Texto]"/>
      <dgm:spPr/>
      <dgm:t>
        <a:bodyPr/>
        <a:lstStyle/>
        <a:p>
          <a:r>
            <a:rPr lang="pt-BR" dirty="0" smtClean="0"/>
            <a:t>Contexto dos efeitos-resultados da pp</a:t>
          </a:r>
          <a:endParaRPr lang="pt-BR" dirty="0"/>
        </a:p>
      </dgm:t>
    </dgm:pt>
    <dgm:pt modelId="{821D3872-5D6F-47DF-B936-BCEAA393A855}" type="parTrans" cxnId="{D11F4D90-9A35-4C39-8629-3FD24BBDA166}">
      <dgm:prSet/>
      <dgm:spPr/>
      <dgm:t>
        <a:bodyPr/>
        <a:lstStyle/>
        <a:p>
          <a:endParaRPr lang="pt-BR"/>
        </a:p>
      </dgm:t>
    </dgm:pt>
    <dgm:pt modelId="{8654CCCF-AB2C-43E1-A8E9-3396BAB187F0}" type="sibTrans" cxnId="{D11F4D90-9A35-4C39-8629-3FD24BBDA166}">
      <dgm:prSet/>
      <dgm:spPr/>
      <dgm:t>
        <a:bodyPr/>
        <a:lstStyle/>
        <a:p>
          <a:endParaRPr lang="pt-BR"/>
        </a:p>
      </dgm:t>
    </dgm:pt>
    <dgm:pt modelId="{6D353BAF-DA41-40C3-8835-ED23BA3B69ED}">
      <dgm:prSet phldrT="[Texto]"/>
      <dgm:spPr/>
      <dgm:t>
        <a:bodyPr/>
        <a:lstStyle/>
        <a:p>
          <a:r>
            <a:rPr lang="pt-BR" dirty="0" smtClean="0"/>
            <a:t>Contexto da prática</a:t>
          </a:r>
          <a:endParaRPr lang="pt-BR" dirty="0"/>
        </a:p>
      </dgm:t>
    </dgm:pt>
    <dgm:pt modelId="{B3C4DBEA-DDD8-4C70-9592-044367CACC39}" type="sibTrans" cxnId="{D8E2FB44-C9BB-4DED-9146-8068E990D741}">
      <dgm:prSet/>
      <dgm:spPr/>
      <dgm:t>
        <a:bodyPr/>
        <a:lstStyle/>
        <a:p>
          <a:endParaRPr lang="pt-BR"/>
        </a:p>
      </dgm:t>
    </dgm:pt>
    <dgm:pt modelId="{E7134F48-E0B6-4F0A-8E83-CBE8AD8775FE}" type="parTrans" cxnId="{D8E2FB44-C9BB-4DED-9146-8068E990D741}">
      <dgm:prSet/>
      <dgm:spPr/>
      <dgm:t>
        <a:bodyPr/>
        <a:lstStyle/>
        <a:p>
          <a:endParaRPr lang="pt-BR"/>
        </a:p>
      </dgm:t>
    </dgm:pt>
    <dgm:pt modelId="{503E1B89-E1AA-42EC-87D4-E6BA31E138F4}">
      <dgm:prSet phldrT="[Texto]"/>
      <dgm:spPr/>
      <dgm:t>
        <a:bodyPr/>
        <a:lstStyle/>
        <a:p>
          <a:r>
            <a:rPr lang="pt-BR" dirty="0" smtClean="0"/>
            <a:t>Contexto da estratégia política </a:t>
          </a:r>
          <a:endParaRPr lang="pt-BR" dirty="0"/>
        </a:p>
      </dgm:t>
    </dgm:pt>
    <dgm:pt modelId="{E74C612E-CDD3-4400-8132-AF70218F8601}" type="parTrans" cxnId="{C037A8A5-6C37-4583-862C-11DFB3EFC617}">
      <dgm:prSet/>
      <dgm:spPr/>
      <dgm:t>
        <a:bodyPr/>
        <a:lstStyle/>
        <a:p>
          <a:endParaRPr lang="pt-BR"/>
        </a:p>
      </dgm:t>
    </dgm:pt>
    <dgm:pt modelId="{76186C71-0AFA-4599-B169-CCF1E33548CD}" type="sibTrans" cxnId="{C037A8A5-6C37-4583-862C-11DFB3EFC617}">
      <dgm:prSet/>
      <dgm:spPr/>
      <dgm:t>
        <a:bodyPr/>
        <a:lstStyle/>
        <a:p>
          <a:endParaRPr lang="pt-BR"/>
        </a:p>
      </dgm:t>
    </dgm:pt>
    <dgm:pt modelId="{2A759F63-F83F-4321-B1B3-6AE6CA7A4815}" type="pres">
      <dgm:prSet presAssocID="{532516EB-9BFB-4849-8F2F-A74C21D16993}" presName="cycle" presStyleCnt="0">
        <dgm:presLayoutVars>
          <dgm:dir/>
          <dgm:resizeHandles val="exact"/>
        </dgm:presLayoutVars>
      </dgm:prSet>
      <dgm:spPr/>
      <dgm:t>
        <a:bodyPr/>
        <a:lstStyle/>
        <a:p>
          <a:endParaRPr lang="pt-BR"/>
        </a:p>
      </dgm:t>
    </dgm:pt>
    <dgm:pt modelId="{DD7EEA53-30B8-4D93-8B35-116F8D4133A4}" type="pres">
      <dgm:prSet presAssocID="{22B9B3CC-1234-4BB2-9639-55080E182924}" presName="dummy" presStyleCnt="0"/>
      <dgm:spPr/>
    </dgm:pt>
    <dgm:pt modelId="{8362E359-0F2C-47C9-82AD-C31CDF3F5E2F}" type="pres">
      <dgm:prSet presAssocID="{22B9B3CC-1234-4BB2-9639-55080E182924}" presName="node" presStyleLbl="revTx" presStyleIdx="0" presStyleCnt="5">
        <dgm:presLayoutVars>
          <dgm:bulletEnabled val="1"/>
        </dgm:presLayoutVars>
      </dgm:prSet>
      <dgm:spPr/>
      <dgm:t>
        <a:bodyPr/>
        <a:lstStyle/>
        <a:p>
          <a:endParaRPr lang="pt-BR"/>
        </a:p>
      </dgm:t>
    </dgm:pt>
    <dgm:pt modelId="{D7A1FAA0-4561-4687-9B16-6EF94D1CDE39}" type="pres">
      <dgm:prSet presAssocID="{D285FA29-5613-4C93-85D9-E756B5744292}" presName="sibTrans" presStyleLbl="node1" presStyleIdx="0" presStyleCnt="5"/>
      <dgm:spPr/>
      <dgm:t>
        <a:bodyPr/>
        <a:lstStyle/>
        <a:p>
          <a:endParaRPr lang="pt-BR"/>
        </a:p>
      </dgm:t>
    </dgm:pt>
    <dgm:pt modelId="{7B33FF1C-286E-4F62-B4F6-7338790368FF}" type="pres">
      <dgm:prSet presAssocID="{89BA8BBC-B67A-4964-A4D3-22D73E6395C9}" presName="dummy" presStyleCnt="0"/>
      <dgm:spPr/>
    </dgm:pt>
    <dgm:pt modelId="{7CE2067B-1DB7-41FC-8035-C03B93484042}" type="pres">
      <dgm:prSet presAssocID="{89BA8BBC-B67A-4964-A4D3-22D73E6395C9}" presName="node" presStyleLbl="revTx" presStyleIdx="1" presStyleCnt="5">
        <dgm:presLayoutVars>
          <dgm:bulletEnabled val="1"/>
        </dgm:presLayoutVars>
      </dgm:prSet>
      <dgm:spPr/>
      <dgm:t>
        <a:bodyPr/>
        <a:lstStyle/>
        <a:p>
          <a:endParaRPr lang="pt-BR"/>
        </a:p>
      </dgm:t>
    </dgm:pt>
    <dgm:pt modelId="{6371055B-5FAD-41FA-B835-7486622CFE43}" type="pres">
      <dgm:prSet presAssocID="{3553A2E6-902A-4B08-AD9B-42D83E8FAAD1}" presName="sibTrans" presStyleLbl="node1" presStyleIdx="1" presStyleCnt="5"/>
      <dgm:spPr/>
      <dgm:t>
        <a:bodyPr/>
        <a:lstStyle/>
        <a:p>
          <a:endParaRPr lang="pt-BR"/>
        </a:p>
      </dgm:t>
    </dgm:pt>
    <dgm:pt modelId="{0ECA21F1-B2F0-49B8-A590-7DA54C78E3DD}" type="pres">
      <dgm:prSet presAssocID="{6D353BAF-DA41-40C3-8835-ED23BA3B69ED}" presName="dummy" presStyleCnt="0"/>
      <dgm:spPr/>
    </dgm:pt>
    <dgm:pt modelId="{DDDED2DA-A94C-4A2D-86C7-635AA27676FF}" type="pres">
      <dgm:prSet presAssocID="{6D353BAF-DA41-40C3-8835-ED23BA3B69ED}" presName="node" presStyleLbl="revTx" presStyleIdx="2" presStyleCnt="5">
        <dgm:presLayoutVars>
          <dgm:bulletEnabled val="1"/>
        </dgm:presLayoutVars>
      </dgm:prSet>
      <dgm:spPr/>
      <dgm:t>
        <a:bodyPr/>
        <a:lstStyle/>
        <a:p>
          <a:endParaRPr lang="pt-BR"/>
        </a:p>
      </dgm:t>
    </dgm:pt>
    <dgm:pt modelId="{E884680D-A5B2-4ACF-A781-7A5E2170E2F1}" type="pres">
      <dgm:prSet presAssocID="{B3C4DBEA-DDD8-4C70-9592-044367CACC39}" presName="sibTrans" presStyleLbl="node1" presStyleIdx="2" presStyleCnt="5"/>
      <dgm:spPr/>
      <dgm:t>
        <a:bodyPr/>
        <a:lstStyle/>
        <a:p>
          <a:endParaRPr lang="pt-BR"/>
        </a:p>
      </dgm:t>
    </dgm:pt>
    <dgm:pt modelId="{73ABE003-A38E-43D8-A129-21CF14FCDFB7}" type="pres">
      <dgm:prSet presAssocID="{8E810B59-0CDA-495E-BC94-D458E10ED38D}" presName="dummy" presStyleCnt="0"/>
      <dgm:spPr/>
    </dgm:pt>
    <dgm:pt modelId="{7DD88600-4078-42CD-A2E1-BADCF56ED744}" type="pres">
      <dgm:prSet presAssocID="{8E810B59-0CDA-495E-BC94-D458E10ED38D}" presName="node" presStyleLbl="revTx" presStyleIdx="3" presStyleCnt="5">
        <dgm:presLayoutVars>
          <dgm:bulletEnabled val="1"/>
        </dgm:presLayoutVars>
      </dgm:prSet>
      <dgm:spPr/>
      <dgm:t>
        <a:bodyPr/>
        <a:lstStyle/>
        <a:p>
          <a:endParaRPr lang="pt-BR"/>
        </a:p>
      </dgm:t>
    </dgm:pt>
    <dgm:pt modelId="{9D994F68-E717-4126-B5C1-51A80EE58029}" type="pres">
      <dgm:prSet presAssocID="{8654CCCF-AB2C-43E1-A8E9-3396BAB187F0}" presName="sibTrans" presStyleLbl="node1" presStyleIdx="3" presStyleCnt="5"/>
      <dgm:spPr/>
      <dgm:t>
        <a:bodyPr/>
        <a:lstStyle/>
        <a:p>
          <a:endParaRPr lang="pt-BR"/>
        </a:p>
      </dgm:t>
    </dgm:pt>
    <dgm:pt modelId="{D77C3CDA-CFB0-4F63-9064-4BBBA53271C6}" type="pres">
      <dgm:prSet presAssocID="{503E1B89-E1AA-42EC-87D4-E6BA31E138F4}" presName="dummy" presStyleCnt="0"/>
      <dgm:spPr/>
    </dgm:pt>
    <dgm:pt modelId="{D098BF00-F652-4640-A6A7-870F876B31B8}" type="pres">
      <dgm:prSet presAssocID="{503E1B89-E1AA-42EC-87D4-E6BA31E138F4}" presName="node" presStyleLbl="revTx" presStyleIdx="4" presStyleCnt="5">
        <dgm:presLayoutVars>
          <dgm:bulletEnabled val="1"/>
        </dgm:presLayoutVars>
      </dgm:prSet>
      <dgm:spPr/>
      <dgm:t>
        <a:bodyPr/>
        <a:lstStyle/>
        <a:p>
          <a:endParaRPr lang="pt-BR"/>
        </a:p>
      </dgm:t>
    </dgm:pt>
    <dgm:pt modelId="{1D336D5D-4C44-453C-A9E5-5177AAB6FD80}" type="pres">
      <dgm:prSet presAssocID="{76186C71-0AFA-4599-B169-CCF1E33548CD}" presName="sibTrans" presStyleLbl="node1" presStyleIdx="4" presStyleCnt="5"/>
      <dgm:spPr/>
      <dgm:t>
        <a:bodyPr/>
        <a:lstStyle/>
        <a:p>
          <a:endParaRPr lang="pt-BR"/>
        </a:p>
      </dgm:t>
    </dgm:pt>
  </dgm:ptLst>
  <dgm:cxnLst>
    <dgm:cxn modelId="{D8E2FB44-C9BB-4DED-9146-8068E990D741}" srcId="{532516EB-9BFB-4849-8F2F-A74C21D16993}" destId="{6D353BAF-DA41-40C3-8835-ED23BA3B69ED}" srcOrd="2" destOrd="0" parTransId="{E7134F48-E0B6-4F0A-8E83-CBE8AD8775FE}" sibTransId="{B3C4DBEA-DDD8-4C70-9592-044367CACC39}"/>
    <dgm:cxn modelId="{F28725F7-8D05-4FB9-ABA5-4037206AD83A}" type="presOf" srcId="{8654CCCF-AB2C-43E1-A8E9-3396BAB187F0}" destId="{9D994F68-E717-4126-B5C1-51A80EE58029}" srcOrd="0" destOrd="0" presId="urn:microsoft.com/office/officeart/2005/8/layout/cycle1"/>
    <dgm:cxn modelId="{944CB29E-56BE-4E61-B817-98BABDED998E}" type="presOf" srcId="{503E1B89-E1AA-42EC-87D4-E6BA31E138F4}" destId="{D098BF00-F652-4640-A6A7-870F876B31B8}" srcOrd="0" destOrd="0" presId="urn:microsoft.com/office/officeart/2005/8/layout/cycle1"/>
    <dgm:cxn modelId="{EB9C10CD-3A2A-4E64-BBD9-ED3484E756BF}" type="presOf" srcId="{D285FA29-5613-4C93-85D9-E756B5744292}" destId="{D7A1FAA0-4561-4687-9B16-6EF94D1CDE39}" srcOrd="0" destOrd="0" presId="urn:microsoft.com/office/officeart/2005/8/layout/cycle1"/>
    <dgm:cxn modelId="{2FA677AA-047A-4E54-87A2-79C8D4E6B754}" srcId="{532516EB-9BFB-4849-8F2F-A74C21D16993}" destId="{89BA8BBC-B67A-4964-A4D3-22D73E6395C9}" srcOrd="1" destOrd="0" parTransId="{A5346C6A-044B-458D-B14A-C231F7A19DCE}" sibTransId="{3553A2E6-902A-4B08-AD9B-42D83E8FAAD1}"/>
    <dgm:cxn modelId="{D11F4D90-9A35-4C39-8629-3FD24BBDA166}" srcId="{532516EB-9BFB-4849-8F2F-A74C21D16993}" destId="{8E810B59-0CDA-495E-BC94-D458E10ED38D}" srcOrd="3" destOrd="0" parTransId="{821D3872-5D6F-47DF-B936-BCEAA393A855}" sibTransId="{8654CCCF-AB2C-43E1-A8E9-3396BAB187F0}"/>
    <dgm:cxn modelId="{9079D680-A6FB-4D99-8754-28D44210CCB0}" type="presOf" srcId="{8E810B59-0CDA-495E-BC94-D458E10ED38D}" destId="{7DD88600-4078-42CD-A2E1-BADCF56ED744}" srcOrd="0" destOrd="0" presId="urn:microsoft.com/office/officeart/2005/8/layout/cycle1"/>
    <dgm:cxn modelId="{7ABC8B90-E16C-4B0A-A87F-1DA36DDCE693}" type="presOf" srcId="{B3C4DBEA-DDD8-4C70-9592-044367CACC39}" destId="{E884680D-A5B2-4ACF-A781-7A5E2170E2F1}" srcOrd="0" destOrd="0" presId="urn:microsoft.com/office/officeart/2005/8/layout/cycle1"/>
    <dgm:cxn modelId="{7B98E846-1A60-47F3-AB11-37FEA37416B3}" srcId="{532516EB-9BFB-4849-8F2F-A74C21D16993}" destId="{22B9B3CC-1234-4BB2-9639-55080E182924}" srcOrd="0" destOrd="0" parTransId="{9383E06F-0BE6-4815-B7D9-F7C5329F491C}" sibTransId="{D285FA29-5613-4C93-85D9-E756B5744292}"/>
    <dgm:cxn modelId="{AAF04558-71A7-40E7-B546-7E98B8E00502}" type="presOf" srcId="{22B9B3CC-1234-4BB2-9639-55080E182924}" destId="{8362E359-0F2C-47C9-82AD-C31CDF3F5E2F}" srcOrd="0" destOrd="0" presId="urn:microsoft.com/office/officeart/2005/8/layout/cycle1"/>
    <dgm:cxn modelId="{285AD57D-5E2A-44D8-BAE7-6375CBB990D0}" type="presOf" srcId="{89BA8BBC-B67A-4964-A4D3-22D73E6395C9}" destId="{7CE2067B-1DB7-41FC-8035-C03B93484042}" srcOrd="0" destOrd="0" presId="urn:microsoft.com/office/officeart/2005/8/layout/cycle1"/>
    <dgm:cxn modelId="{0A072FBA-65B7-482D-BF34-AD0D7E0938C0}" type="presOf" srcId="{76186C71-0AFA-4599-B169-CCF1E33548CD}" destId="{1D336D5D-4C44-453C-A9E5-5177AAB6FD80}" srcOrd="0" destOrd="0" presId="urn:microsoft.com/office/officeart/2005/8/layout/cycle1"/>
    <dgm:cxn modelId="{C037A8A5-6C37-4583-862C-11DFB3EFC617}" srcId="{532516EB-9BFB-4849-8F2F-A74C21D16993}" destId="{503E1B89-E1AA-42EC-87D4-E6BA31E138F4}" srcOrd="4" destOrd="0" parTransId="{E74C612E-CDD3-4400-8132-AF70218F8601}" sibTransId="{76186C71-0AFA-4599-B169-CCF1E33548CD}"/>
    <dgm:cxn modelId="{E4662615-E27A-4F4A-80C3-65E7F299D7B2}" type="presOf" srcId="{6D353BAF-DA41-40C3-8835-ED23BA3B69ED}" destId="{DDDED2DA-A94C-4A2D-86C7-635AA27676FF}" srcOrd="0" destOrd="0" presId="urn:microsoft.com/office/officeart/2005/8/layout/cycle1"/>
    <dgm:cxn modelId="{409210F9-D6CF-4CFE-8068-8D208DEEBAEB}" type="presOf" srcId="{3553A2E6-902A-4B08-AD9B-42D83E8FAAD1}" destId="{6371055B-5FAD-41FA-B835-7486622CFE43}" srcOrd="0" destOrd="0" presId="urn:microsoft.com/office/officeart/2005/8/layout/cycle1"/>
    <dgm:cxn modelId="{68034CF8-6EA3-4B1E-9A80-C48A05BDD2FF}" type="presOf" srcId="{532516EB-9BFB-4849-8F2F-A74C21D16993}" destId="{2A759F63-F83F-4321-B1B3-6AE6CA7A4815}" srcOrd="0" destOrd="0" presId="urn:microsoft.com/office/officeart/2005/8/layout/cycle1"/>
    <dgm:cxn modelId="{A6D2D1D2-97F3-406C-AEAA-E097C290F836}" type="presParOf" srcId="{2A759F63-F83F-4321-B1B3-6AE6CA7A4815}" destId="{DD7EEA53-30B8-4D93-8B35-116F8D4133A4}" srcOrd="0" destOrd="0" presId="urn:microsoft.com/office/officeart/2005/8/layout/cycle1"/>
    <dgm:cxn modelId="{BD4D434D-4471-4209-AD5C-E7F9A559C13E}" type="presParOf" srcId="{2A759F63-F83F-4321-B1B3-6AE6CA7A4815}" destId="{8362E359-0F2C-47C9-82AD-C31CDF3F5E2F}" srcOrd="1" destOrd="0" presId="urn:microsoft.com/office/officeart/2005/8/layout/cycle1"/>
    <dgm:cxn modelId="{B1780709-37CB-4F4F-B349-9BB67E23A22C}" type="presParOf" srcId="{2A759F63-F83F-4321-B1B3-6AE6CA7A4815}" destId="{D7A1FAA0-4561-4687-9B16-6EF94D1CDE39}" srcOrd="2" destOrd="0" presId="urn:microsoft.com/office/officeart/2005/8/layout/cycle1"/>
    <dgm:cxn modelId="{DB4CD0E3-4673-4082-BEC2-25F42CD418F7}" type="presParOf" srcId="{2A759F63-F83F-4321-B1B3-6AE6CA7A4815}" destId="{7B33FF1C-286E-4F62-B4F6-7338790368FF}" srcOrd="3" destOrd="0" presId="urn:microsoft.com/office/officeart/2005/8/layout/cycle1"/>
    <dgm:cxn modelId="{A1C28953-586A-4303-97AB-3164BB98BFA2}" type="presParOf" srcId="{2A759F63-F83F-4321-B1B3-6AE6CA7A4815}" destId="{7CE2067B-1DB7-41FC-8035-C03B93484042}" srcOrd="4" destOrd="0" presId="urn:microsoft.com/office/officeart/2005/8/layout/cycle1"/>
    <dgm:cxn modelId="{544A5257-8BAF-4585-8515-965C8BEB9F14}" type="presParOf" srcId="{2A759F63-F83F-4321-B1B3-6AE6CA7A4815}" destId="{6371055B-5FAD-41FA-B835-7486622CFE43}" srcOrd="5" destOrd="0" presId="urn:microsoft.com/office/officeart/2005/8/layout/cycle1"/>
    <dgm:cxn modelId="{878A637E-80C8-48BE-B794-01C8C7ED47EE}" type="presParOf" srcId="{2A759F63-F83F-4321-B1B3-6AE6CA7A4815}" destId="{0ECA21F1-B2F0-49B8-A590-7DA54C78E3DD}" srcOrd="6" destOrd="0" presId="urn:microsoft.com/office/officeart/2005/8/layout/cycle1"/>
    <dgm:cxn modelId="{5825C27C-8B18-4F54-91E4-F897B96D00B7}" type="presParOf" srcId="{2A759F63-F83F-4321-B1B3-6AE6CA7A4815}" destId="{DDDED2DA-A94C-4A2D-86C7-635AA27676FF}" srcOrd="7" destOrd="0" presId="urn:microsoft.com/office/officeart/2005/8/layout/cycle1"/>
    <dgm:cxn modelId="{B875384F-315A-4E35-862C-BF592D0AC3D8}" type="presParOf" srcId="{2A759F63-F83F-4321-B1B3-6AE6CA7A4815}" destId="{E884680D-A5B2-4ACF-A781-7A5E2170E2F1}" srcOrd="8" destOrd="0" presId="urn:microsoft.com/office/officeart/2005/8/layout/cycle1"/>
    <dgm:cxn modelId="{FB53278B-D6EE-408A-B2F4-75BBF9FA87E3}" type="presParOf" srcId="{2A759F63-F83F-4321-B1B3-6AE6CA7A4815}" destId="{73ABE003-A38E-43D8-A129-21CF14FCDFB7}" srcOrd="9" destOrd="0" presId="urn:microsoft.com/office/officeart/2005/8/layout/cycle1"/>
    <dgm:cxn modelId="{8DD7EA23-A053-4B20-8BEF-87BDD0F54959}" type="presParOf" srcId="{2A759F63-F83F-4321-B1B3-6AE6CA7A4815}" destId="{7DD88600-4078-42CD-A2E1-BADCF56ED744}" srcOrd="10" destOrd="0" presId="urn:microsoft.com/office/officeart/2005/8/layout/cycle1"/>
    <dgm:cxn modelId="{A67292F6-A289-4CE5-BCD1-5254D2FA53D0}" type="presParOf" srcId="{2A759F63-F83F-4321-B1B3-6AE6CA7A4815}" destId="{9D994F68-E717-4126-B5C1-51A80EE58029}" srcOrd="11" destOrd="0" presId="urn:microsoft.com/office/officeart/2005/8/layout/cycle1"/>
    <dgm:cxn modelId="{3170D32D-84BF-43FF-A0C8-C4EC4249EE91}" type="presParOf" srcId="{2A759F63-F83F-4321-B1B3-6AE6CA7A4815}" destId="{D77C3CDA-CFB0-4F63-9064-4BBBA53271C6}" srcOrd="12" destOrd="0" presId="urn:microsoft.com/office/officeart/2005/8/layout/cycle1"/>
    <dgm:cxn modelId="{063E99C1-803D-4F19-A2C3-D566CC9291E4}" type="presParOf" srcId="{2A759F63-F83F-4321-B1B3-6AE6CA7A4815}" destId="{D098BF00-F652-4640-A6A7-870F876B31B8}" srcOrd="13" destOrd="0" presId="urn:microsoft.com/office/officeart/2005/8/layout/cycle1"/>
    <dgm:cxn modelId="{7DD05580-CBCB-4EED-9A37-9127165C44AE}" type="presParOf" srcId="{2A759F63-F83F-4321-B1B3-6AE6CA7A4815}" destId="{1D336D5D-4C44-453C-A9E5-5177AAB6FD80}"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C3FC40-E501-473D-8C2B-08DCE322C61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pt-BR"/>
        </a:p>
      </dgm:t>
    </dgm:pt>
    <dgm:pt modelId="{C3130E8F-D7E7-4487-ACDC-0B490B5FD656}">
      <dgm:prSet phldrT="[Texto]"/>
      <dgm:spPr/>
      <dgm:t>
        <a:bodyPr/>
        <a:lstStyle/>
        <a:p>
          <a:r>
            <a:rPr lang="pt-BR" dirty="0" smtClean="0"/>
            <a:t>Institutos Federais e o EMIEP</a:t>
          </a:r>
          <a:endParaRPr lang="pt-BR" dirty="0"/>
        </a:p>
      </dgm:t>
    </dgm:pt>
    <dgm:pt modelId="{FCE019A6-CCE7-44CF-B649-4A1AC656B084}" type="parTrans" cxnId="{E28C0439-1401-4F0D-B6E9-7097478AA137}">
      <dgm:prSet/>
      <dgm:spPr/>
      <dgm:t>
        <a:bodyPr/>
        <a:lstStyle/>
        <a:p>
          <a:endParaRPr lang="pt-BR"/>
        </a:p>
      </dgm:t>
    </dgm:pt>
    <dgm:pt modelId="{1E862BF3-2CBC-4467-82C6-C6EE74C11C72}" type="sibTrans" cxnId="{E28C0439-1401-4F0D-B6E9-7097478AA137}">
      <dgm:prSet/>
      <dgm:spPr/>
      <dgm:t>
        <a:bodyPr/>
        <a:lstStyle/>
        <a:p>
          <a:endParaRPr lang="pt-BR"/>
        </a:p>
      </dgm:t>
    </dgm:pt>
    <dgm:pt modelId="{9F73AE3B-5783-47E5-A861-AC7051004117}">
      <dgm:prSet phldrT="[Texto]"/>
      <dgm:spPr/>
      <dgm:t>
        <a:bodyPr/>
        <a:lstStyle/>
        <a:p>
          <a:r>
            <a:rPr lang="pt-BR" dirty="0" smtClean="0"/>
            <a:t>Dualismo histórico e estrutural de uma formação geral para o pensar e uma formação profissional para executar </a:t>
          </a:r>
          <a:endParaRPr lang="pt-BR" dirty="0"/>
        </a:p>
      </dgm:t>
    </dgm:pt>
    <dgm:pt modelId="{1FE3AD0E-4950-4997-A02A-BA908FD84AF7}" type="parTrans" cxnId="{215759E4-EF06-4C75-A99C-E759D464AA17}">
      <dgm:prSet/>
      <dgm:spPr/>
      <dgm:t>
        <a:bodyPr/>
        <a:lstStyle/>
        <a:p>
          <a:endParaRPr lang="pt-BR"/>
        </a:p>
      </dgm:t>
    </dgm:pt>
    <dgm:pt modelId="{72914BE9-3CB6-4846-908B-86C752AE82F2}" type="sibTrans" cxnId="{215759E4-EF06-4C75-A99C-E759D464AA17}">
      <dgm:prSet/>
      <dgm:spPr/>
      <dgm:t>
        <a:bodyPr/>
        <a:lstStyle/>
        <a:p>
          <a:endParaRPr lang="pt-BR"/>
        </a:p>
      </dgm:t>
    </dgm:pt>
    <dgm:pt modelId="{91ED02C2-77C4-41F8-A2C7-D1903A4D70BA}">
      <dgm:prSet phldrT="[Texto]"/>
      <dgm:spPr/>
      <dgm:t>
        <a:bodyPr/>
        <a:lstStyle/>
        <a:p>
          <a:r>
            <a:rPr lang="pt-BR" dirty="0" smtClean="0"/>
            <a:t>Discurso alternativo ao modelo único de ensino médio – crise do ensino médio nacional </a:t>
          </a:r>
          <a:endParaRPr lang="pt-BR" dirty="0"/>
        </a:p>
      </dgm:t>
    </dgm:pt>
    <dgm:pt modelId="{15DD48B1-1810-43DB-9BFA-458AB4A0C9AD}" type="parTrans" cxnId="{4BBAC1F3-A806-4846-893B-8C333924C13B}">
      <dgm:prSet/>
      <dgm:spPr/>
      <dgm:t>
        <a:bodyPr/>
        <a:lstStyle/>
        <a:p>
          <a:endParaRPr lang="pt-BR"/>
        </a:p>
      </dgm:t>
    </dgm:pt>
    <dgm:pt modelId="{40378456-DD03-470E-8217-50DB4FEF293D}" type="sibTrans" cxnId="{4BBAC1F3-A806-4846-893B-8C333924C13B}">
      <dgm:prSet/>
      <dgm:spPr/>
      <dgm:t>
        <a:bodyPr/>
        <a:lstStyle/>
        <a:p>
          <a:endParaRPr lang="pt-BR"/>
        </a:p>
      </dgm:t>
    </dgm:pt>
    <dgm:pt modelId="{7DDAB67F-3AD2-45D5-9658-1FCDF0A2452B}">
      <dgm:prSet phldrT="[Texto]"/>
      <dgm:spPr/>
      <dgm:t>
        <a:bodyPr/>
        <a:lstStyle/>
        <a:p>
          <a:r>
            <a:rPr lang="pt-BR" dirty="0" smtClean="0">
              <a:solidFill>
                <a:srgbClr val="FF0000"/>
              </a:solidFill>
            </a:rPr>
            <a:t>Contrapor </a:t>
          </a:r>
          <a:r>
            <a:rPr lang="pt-BR" dirty="0" smtClean="0"/>
            <a:t>discursos neoliberais de organismos de financiamento da educação brasileira década de 90</a:t>
          </a:r>
          <a:endParaRPr lang="pt-BR" dirty="0"/>
        </a:p>
      </dgm:t>
    </dgm:pt>
    <dgm:pt modelId="{B411FFD7-57A4-4D9F-9845-BC6686658768}" type="parTrans" cxnId="{7A8B7AC6-6B80-4E32-AB6A-A478E6B28602}">
      <dgm:prSet/>
      <dgm:spPr/>
      <dgm:t>
        <a:bodyPr/>
        <a:lstStyle/>
        <a:p>
          <a:endParaRPr lang="pt-BR"/>
        </a:p>
      </dgm:t>
    </dgm:pt>
    <dgm:pt modelId="{8403BD47-051E-4666-B309-DAB041168FB1}" type="sibTrans" cxnId="{7A8B7AC6-6B80-4E32-AB6A-A478E6B28602}">
      <dgm:prSet/>
      <dgm:spPr/>
      <dgm:t>
        <a:bodyPr/>
        <a:lstStyle/>
        <a:p>
          <a:endParaRPr lang="pt-BR"/>
        </a:p>
      </dgm:t>
    </dgm:pt>
    <dgm:pt modelId="{D3B696FE-8379-4818-8794-CE1BD45ED810}" type="pres">
      <dgm:prSet presAssocID="{55C3FC40-E501-473D-8C2B-08DCE322C61D}" presName="Name0" presStyleCnt="0">
        <dgm:presLayoutVars>
          <dgm:chMax val="1"/>
          <dgm:chPref val="1"/>
          <dgm:dir/>
          <dgm:animOne val="branch"/>
          <dgm:animLvl val="lvl"/>
        </dgm:presLayoutVars>
      </dgm:prSet>
      <dgm:spPr/>
      <dgm:t>
        <a:bodyPr/>
        <a:lstStyle/>
        <a:p>
          <a:endParaRPr lang="pt-BR"/>
        </a:p>
      </dgm:t>
    </dgm:pt>
    <dgm:pt modelId="{BA0852FF-75FF-4450-9E2C-49454E2080A2}" type="pres">
      <dgm:prSet presAssocID="{C3130E8F-D7E7-4487-ACDC-0B490B5FD656}" presName="singleCycle" presStyleCnt="0"/>
      <dgm:spPr/>
    </dgm:pt>
    <dgm:pt modelId="{4C69B165-7352-46FF-9280-49262FD84CBF}" type="pres">
      <dgm:prSet presAssocID="{C3130E8F-D7E7-4487-ACDC-0B490B5FD656}" presName="singleCenter" presStyleLbl="node1" presStyleIdx="0" presStyleCnt="4" custLinFactNeighborX="419" custLinFactNeighborY="-4028">
        <dgm:presLayoutVars>
          <dgm:chMax val="7"/>
          <dgm:chPref val="7"/>
        </dgm:presLayoutVars>
      </dgm:prSet>
      <dgm:spPr/>
      <dgm:t>
        <a:bodyPr/>
        <a:lstStyle/>
        <a:p>
          <a:endParaRPr lang="pt-BR"/>
        </a:p>
      </dgm:t>
    </dgm:pt>
    <dgm:pt modelId="{C53851FF-C246-470E-B66A-57D1C6CE06FE}" type="pres">
      <dgm:prSet presAssocID="{1FE3AD0E-4950-4997-A02A-BA908FD84AF7}" presName="Name56" presStyleLbl="parChTrans1D2" presStyleIdx="0" presStyleCnt="3"/>
      <dgm:spPr/>
      <dgm:t>
        <a:bodyPr/>
        <a:lstStyle/>
        <a:p>
          <a:endParaRPr lang="pt-BR"/>
        </a:p>
      </dgm:t>
    </dgm:pt>
    <dgm:pt modelId="{E5A9C572-AFA9-4550-BA64-A871D8BF9F10}" type="pres">
      <dgm:prSet presAssocID="{9F73AE3B-5783-47E5-A861-AC7051004117}" presName="text0" presStyleLbl="node1" presStyleIdx="1" presStyleCnt="4" custScaleX="696638" custScaleY="145898" custRadScaleRad="91035">
        <dgm:presLayoutVars>
          <dgm:bulletEnabled val="1"/>
        </dgm:presLayoutVars>
      </dgm:prSet>
      <dgm:spPr/>
      <dgm:t>
        <a:bodyPr/>
        <a:lstStyle/>
        <a:p>
          <a:endParaRPr lang="pt-BR"/>
        </a:p>
      </dgm:t>
    </dgm:pt>
    <dgm:pt modelId="{1E9E78EB-3B7E-49A5-A3C5-726606568939}" type="pres">
      <dgm:prSet presAssocID="{15DD48B1-1810-43DB-9BFA-458AB4A0C9AD}" presName="Name56" presStyleLbl="parChTrans1D2" presStyleIdx="1" presStyleCnt="3"/>
      <dgm:spPr/>
      <dgm:t>
        <a:bodyPr/>
        <a:lstStyle/>
        <a:p>
          <a:endParaRPr lang="pt-BR"/>
        </a:p>
      </dgm:t>
    </dgm:pt>
    <dgm:pt modelId="{4DFCB201-5A6B-4D05-9140-6179F6C3BF6B}" type="pres">
      <dgm:prSet presAssocID="{91ED02C2-77C4-41F8-A2C7-D1903A4D70BA}" presName="text0" presStyleLbl="node1" presStyleIdx="2" presStyleCnt="4" custScaleX="426939" custScaleY="176392" custRadScaleRad="159255" custRadScaleInc="-19503">
        <dgm:presLayoutVars>
          <dgm:bulletEnabled val="1"/>
        </dgm:presLayoutVars>
      </dgm:prSet>
      <dgm:spPr/>
      <dgm:t>
        <a:bodyPr/>
        <a:lstStyle/>
        <a:p>
          <a:endParaRPr lang="pt-BR"/>
        </a:p>
      </dgm:t>
    </dgm:pt>
    <dgm:pt modelId="{F7E0E779-3C38-4492-B8ED-0DF10554DB06}" type="pres">
      <dgm:prSet presAssocID="{B411FFD7-57A4-4D9F-9845-BC6686658768}" presName="Name56" presStyleLbl="parChTrans1D2" presStyleIdx="2" presStyleCnt="3"/>
      <dgm:spPr/>
      <dgm:t>
        <a:bodyPr/>
        <a:lstStyle/>
        <a:p>
          <a:endParaRPr lang="pt-BR"/>
        </a:p>
      </dgm:t>
    </dgm:pt>
    <dgm:pt modelId="{3E59F19A-CC03-4DA3-B033-D6FD86EA4D57}" type="pres">
      <dgm:prSet presAssocID="{7DDAB67F-3AD2-45D5-9658-1FCDF0A2452B}" presName="text0" presStyleLbl="node1" presStyleIdx="3" presStyleCnt="4" custScaleX="405770" custScaleY="170230" custRadScaleRad="154497" custRadScaleInc="20191">
        <dgm:presLayoutVars>
          <dgm:bulletEnabled val="1"/>
        </dgm:presLayoutVars>
      </dgm:prSet>
      <dgm:spPr/>
      <dgm:t>
        <a:bodyPr/>
        <a:lstStyle/>
        <a:p>
          <a:endParaRPr lang="pt-BR"/>
        </a:p>
      </dgm:t>
    </dgm:pt>
  </dgm:ptLst>
  <dgm:cxnLst>
    <dgm:cxn modelId="{4BBAC1F3-A806-4846-893B-8C333924C13B}" srcId="{C3130E8F-D7E7-4487-ACDC-0B490B5FD656}" destId="{91ED02C2-77C4-41F8-A2C7-D1903A4D70BA}" srcOrd="1" destOrd="0" parTransId="{15DD48B1-1810-43DB-9BFA-458AB4A0C9AD}" sibTransId="{40378456-DD03-470E-8217-50DB4FEF293D}"/>
    <dgm:cxn modelId="{215759E4-EF06-4C75-A99C-E759D464AA17}" srcId="{C3130E8F-D7E7-4487-ACDC-0B490B5FD656}" destId="{9F73AE3B-5783-47E5-A861-AC7051004117}" srcOrd="0" destOrd="0" parTransId="{1FE3AD0E-4950-4997-A02A-BA908FD84AF7}" sibTransId="{72914BE9-3CB6-4846-908B-86C752AE82F2}"/>
    <dgm:cxn modelId="{E28C0439-1401-4F0D-B6E9-7097478AA137}" srcId="{55C3FC40-E501-473D-8C2B-08DCE322C61D}" destId="{C3130E8F-D7E7-4487-ACDC-0B490B5FD656}" srcOrd="0" destOrd="0" parTransId="{FCE019A6-CCE7-44CF-B649-4A1AC656B084}" sibTransId="{1E862BF3-2CBC-4467-82C6-C6EE74C11C72}"/>
    <dgm:cxn modelId="{96C68DDF-26D2-47DF-9C08-19E494E80E9E}" type="presOf" srcId="{B411FFD7-57A4-4D9F-9845-BC6686658768}" destId="{F7E0E779-3C38-4492-B8ED-0DF10554DB06}" srcOrd="0" destOrd="0" presId="urn:microsoft.com/office/officeart/2008/layout/RadialCluster"/>
    <dgm:cxn modelId="{C2974E79-3D6F-4F2F-88FB-E348704201D6}" type="presOf" srcId="{C3130E8F-D7E7-4487-ACDC-0B490B5FD656}" destId="{4C69B165-7352-46FF-9280-49262FD84CBF}" srcOrd="0" destOrd="0" presId="urn:microsoft.com/office/officeart/2008/layout/RadialCluster"/>
    <dgm:cxn modelId="{7A8B7AC6-6B80-4E32-AB6A-A478E6B28602}" srcId="{C3130E8F-D7E7-4487-ACDC-0B490B5FD656}" destId="{7DDAB67F-3AD2-45D5-9658-1FCDF0A2452B}" srcOrd="2" destOrd="0" parTransId="{B411FFD7-57A4-4D9F-9845-BC6686658768}" sibTransId="{8403BD47-051E-4666-B309-DAB041168FB1}"/>
    <dgm:cxn modelId="{706999BD-793F-427F-AAC5-AE89658E2D29}" type="presOf" srcId="{9F73AE3B-5783-47E5-A861-AC7051004117}" destId="{E5A9C572-AFA9-4550-BA64-A871D8BF9F10}" srcOrd="0" destOrd="0" presId="urn:microsoft.com/office/officeart/2008/layout/RadialCluster"/>
    <dgm:cxn modelId="{FC7B233A-C608-4340-A913-2DAE311120A1}" type="presOf" srcId="{15DD48B1-1810-43DB-9BFA-458AB4A0C9AD}" destId="{1E9E78EB-3B7E-49A5-A3C5-726606568939}" srcOrd="0" destOrd="0" presId="urn:microsoft.com/office/officeart/2008/layout/RadialCluster"/>
    <dgm:cxn modelId="{18C9E929-2625-4F47-A0AA-1BA1E06E23EB}" type="presOf" srcId="{55C3FC40-E501-473D-8C2B-08DCE322C61D}" destId="{D3B696FE-8379-4818-8794-CE1BD45ED810}" srcOrd="0" destOrd="0" presId="urn:microsoft.com/office/officeart/2008/layout/RadialCluster"/>
    <dgm:cxn modelId="{402DF5EE-0920-40EF-9AE3-55470FD3D686}" type="presOf" srcId="{1FE3AD0E-4950-4997-A02A-BA908FD84AF7}" destId="{C53851FF-C246-470E-B66A-57D1C6CE06FE}" srcOrd="0" destOrd="0" presId="urn:microsoft.com/office/officeart/2008/layout/RadialCluster"/>
    <dgm:cxn modelId="{7171A8D2-7437-4798-8426-2719C99CD7EF}" type="presOf" srcId="{91ED02C2-77C4-41F8-A2C7-D1903A4D70BA}" destId="{4DFCB201-5A6B-4D05-9140-6179F6C3BF6B}" srcOrd="0" destOrd="0" presId="urn:microsoft.com/office/officeart/2008/layout/RadialCluster"/>
    <dgm:cxn modelId="{CEEA4C1E-E9AA-4D71-BB1A-DC6B2666BE56}" type="presOf" srcId="{7DDAB67F-3AD2-45D5-9658-1FCDF0A2452B}" destId="{3E59F19A-CC03-4DA3-B033-D6FD86EA4D57}" srcOrd="0" destOrd="0" presId="urn:microsoft.com/office/officeart/2008/layout/RadialCluster"/>
    <dgm:cxn modelId="{FD48FAFB-C075-4C90-A260-F4074B6D88E8}" type="presParOf" srcId="{D3B696FE-8379-4818-8794-CE1BD45ED810}" destId="{BA0852FF-75FF-4450-9E2C-49454E2080A2}" srcOrd="0" destOrd="0" presId="urn:microsoft.com/office/officeart/2008/layout/RadialCluster"/>
    <dgm:cxn modelId="{A1E70CDD-59E2-4B31-83E5-457ECABB6D3C}" type="presParOf" srcId="{BA0852FF-75FF-4450-9E2C-49454E2080A2}" destId="{4C69B165-7352-46FF-9280-49262FD84CBF}" srcOrd="0" destOrd="0" presId="urn:microsoft.com/office/officeart/2008/layout/RadialCluster"/>
    <dgm:cxn modelId="{FCDD1A9B-1917-488E-9D16-A269589A203D}" type="presParOf" srcId="{BA0852FF-75FF-4450-9E2C-49454E2080A2}" destId="{C53851FF-C246-470E-B66A-57D1C6CE06FE}" srcOrd="1" destOrd="0" presId="urn:microsoft.com/office/officeart/2008/layout/RadialCluster"/>
    <dgm:cxn modelId="{4180B6E6-9949-4B16-A70C-6123FAD85EF4}" type="presParOf" srcId="{BA0852FF-75FF-4450-9E2C-49454E2080A2}" destId="{E5A9C572-AFA9-4550-BA64-A871D8BF9F10}" srcOrd="2" destOrd="0" presId="urn:microsoft.com/office/officeart/2008/layout/RadialCluster"/>
    <dgm:cxn modelId="{48CF28C6-6FDC-45C0-831B-FF0CEC24EEBF}" type="presParOf" srcId="{BA0852FF-75FF-4450-9E2C-49454E2080A2}" destId="{1E9E78EB-3B7E-49A5-A3C5-726606568939}" srcOrd="3" destOrd="0" presId="urn:microsoft.com/office/officeart/2008/layout/RadialCluster"/>
    <dgm:cxn modelId="{A4BC0A80-F6A2-47D4-B4D7-C8FAADD0EDC5}" type="presParOf" srcId="{BA0852FF-75FF-4450-9E2C-49454E2080A2}" destId="{4DFCB201-5A6B-4D05-9140-6179F6C3BF6B}" srcOrd="4" destOrd="0" presId="urn:microsoft.com/office/officeart/2008/layout/RadialCluster"/>
    <dgm:cxn modelId="{17AA821C-EFF5-45FD-9484-E43CC9E4645F}" type="presParOf" srcId="{BA0852FF-75FF-4450-9E2C-49454E2080A2}" destId="{F7E0E779-3C38-4492-B8ED-0DF10554DB06}" srcOrd="5" destOrd="0" presId="urn:microsoft.com/office/officeart/2008/layout/RadialCluster"/>
    <dgm:cxn modelId="{706D3674-B614-4410-A611-EA3482427AED}" type="presParOf" srcId="{BA0852FF-75FF-4450-9E2C-49454E2080A2}" destId="{3E59F19A-CC03-4DA3-B033-D6FD86EA4D57}"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285D5C-490B-48B9-AC63-E0B9A17371FA}"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pt-BR"/>
        </a:p>
      </dgm:t>
    </dgm:pt>
    <dgm:pt modelId="{6E95AE23-2642-46D1-87CA-BAEA6D82766A}">
      <dgm:prSet phldrT="[Texto]"/>
      <dgm:spPr/>
      <dgm:t>
        <a:bodyPr/>
        <a:lstStyle/>
        <a:p>
          <a:r>
            <a:rPr lang="pt-BR" dirty="0" smtClean="0"/>
            <a:t>Trabalho como princípio educativo</a:t>
          </a:r>
          <a:endParaRPr lang="pt-BR" dirty="0"/>
        </a:p>
      </dgm:t>
    </dgm:pt>
    <dgm:pt modelId="{92F12A51-AC57-4CF3-8B5C-E90BC29F4F75}" type="parTrans" cxnId="{E3697097-92A9-4801-90E5-32B204104BF5}">
      <dgm:prSet/>
      <dgm:spPr/>
      <dgm:t>
        <a:bodyPr/>
        <a:lstStyle/>
        <a:p>
          <a:endParaRPr lang="pt-BR"/>
        </a:p>
      </dgm:t>
    </dgm:pt>
    <dgm:pt modelId="{DE2BA50D-5BE5-412B-95ED-707DB6DE9AAD}" type="sibTrans" cxnId="{E3697097-92A9-4801-90E5-32B204104BF5}">
      <dgm:prSet/>
      <dgm:spPr/>
      <dgm:t>
        <a:bodyPr/>
        <a:lstStyle/>
        <a:p>
          <a:endParaRPr lang="pt-BR" dirty="0"/>
        </a:p>
      </dgm:t>
    </dgm:pt>
    <dgm:pt modelId="{F54F4CC4-15F0-440D-855B-51CF469023C4}">
      <dgm:prSet phldrT="[Texto]"/>
      <dgm:spPr/>
      <dgm:t>
        <a:bodyPr/>
        <a:lstStyle/>
        <a:p>
          <a:r>
            <a:rPr lang="pt-BR" dirty="0" smtClean="0"/>
            <a:t>Interdisciplinaridade como princípio didático  </a:t>
          </a:r>
          <a:endParaRPr lang="pt-BR" dirty="0"/>
        </a:p>
      </dgm:t>
    </dgm:pt>
    <dgm:pt modelId="{FFDDB484-8CDF-414A-B0B5-ED8F48C62185}" type="parTrans" cxnId="{5628C628-9746-4D72-8898-FE82D99C4262}">
      <dgm:prSet/>
      <dgm:spPr/>
      <dgm:t>
        <a:bodyPr/>
        <a:lstStyle/>
        <a:p>
          <a:endParaRPr lang="pt-BR"/>
        </a:p>
      </dgm:t>
    </dgm:pt>
    <dgm:pt modelId="{3C5128B7-CEE9-4883-888F-28AA54B051E4}" type="sibTrans" cxnId="{5628C628-9746-4D72-8898-FE82D99C4262}">
      <dgm:prSet/>
      <dgm:spPr/>
      <dgm:t>
        <a:bodyPr/>
        <a:lstStyle/>
        <a:p>
          <a:endParaRPr lang="pt-BR" dirty="0"/>
        </a:p>
      </dgm:t>
    </dgm:pt>
    <dgm:pt modelId="{FE5E676B-7680-4E4C-B24F-5FC13078CC5A}">
      <dgm:prSet phldrT="[Texto]"/>
      <dgm:spPr/>
      <dgm:t>
        <a:bodyPr/>
        <a:lstStyle/>
        <a:p>
          <a:r>
            <a:rPr lang="pt-BR" dirty="0" smtClean="0"/>
            <a:t>Pesquisa como princípio pedagógico</a:t>
          </a:r>
          <a:endParaRPr lang="pt-BR" dirty="0"/>
        </a:p>
      </dgm:t>
    </dgm:pt>
    <dgm:pt modelId="{DA460199-600A-4EB3-A24D-A9F1E7E2E427}" type="parTrans" cxnId="{71F32A30-FB72-4A00-8F1B-255EE7530DE4}">
      <dgm:prSet/>
      <dgm:spPr/>
      <dgm:t>
        <a:bodyPr/>
        <a:lstStyle/>
        <a:p>
          <a:endParaRPr lang="pt-BR"/>
        </a:p>
      </dgm:t>
    </dgm:pt>
    <dgm:pt modelId="{98548032-2E34-4D24-9925-D2123BDDE17E}" type="sibTrans" cxnId="{71F32A30-FB72-4A00-8F1B-255EE7530DE4}">
      <dgm:prSet/>
      <dgm:spPr/>
      <dgm:t>
        <a:bodyPr/>
        <a:lstStyle/>
        <a:p>
          <a:endParaRPr lang="pt-BR" dirty="0"/>
        </a:p>
      </dgm:t>
    </dgm:pt>
    <dgm:pt modelId="{A7018426-894C-4D10-84A6-D7FC6D490A21}" type="pres">
      <dgm:prSet presAssocID="{E4285D5C-490B-48B9-AC63-E0B9A17371FA}" presName="Name0" presStyleCnt="0">
        <dgm:presLayoutVars>
          <dgm:dir/>
          <dgm:resizeHandles val="exact"/>
        </dgm:presLayoutVars>
      </dgm:prSet>
      <dgm:spPr/>
    </dgm:pt>
    <dgm:pt modelId="{C6E1D522-244B-4F8A-9626-D3A5558179B7}" type="pres">
      <dgm:prSet presAssocID="{6E95AE23-2642-46D1-87CA-BAEA6D82766A}" presName="node" presStyleLbl="node1" presStyleIdx="0" presStyleCnt="3">
        <dgm:presLayoutVars>
          <dgm:bulletEnabled val="1"/>
        </dgm:presLayoutVars>
      </dgm:prSet>
      <dgm:spPr/>
    </dgm:pt>
    <dgm:pt modelId="{6E222CBF-6BBE-47F5-BB8E-FCA8AE338F03}" type="pres">
      <dgm:prSet presAssocID="{DE2BA50D-5BE5-412B-95ED-707DB6DE9AAD}" presName="sibTrans" presStyleLbl="sibTrans2D1" presStyleIdx="0" presStyleCnt="3"/>
      <dgm:spPr/>
    </dgm:pt>
    <dgm:pt modelId="{57ECE018-A7FA-4E15-B963-CE862C408D0A}" type="pres">
      <dgm:prSet presAssocID="{DE2BA50D-5BE5-412B-95ED-707DB6DE9AAD}" presName="connectorText" presStyleLbl="sibTrans2D1" presStyleIdx="0" presStyleCnt="3"/>
      <dgm:spPr/>
    </dgm:pt>
    <dgm:pt modelId="{8C69CB7D-0C0A-4CAE-9CA6-6B16CD28F861}" type="pres">
      <dgm:prSet presAssocID="{F54F4CC4-15F0-440D-855B-51CF469023C4}" presName="node" presStyleLbl="node1" presStyleIdx="1" presStyleCnt="3">
        <dgm:presLayoutVars>
          <dgm:bulletEnabled val="1"/>
        </dgm:presLayoutVars>
      </dgm:prSet>
      <dgm:spPr/>
      <dgm:t>
        <a:bodyPr/>
        <a:lstStyle/>
        <a:p>
          <a:endParaRPr lang="pt-BR"/>
        </a:p>
      </dgm:t>
    </dgm:pt>
    <dgm:pt modelId="{C19E0DDA-D047-4221-A63D-5590B9CF0A2C}" type="pres">
      <dgm:prSet presAssocID="{3C5128B7-CEE9-4883-888F-28AA54B051E4}" presName="sibTrans" presStyleLbl="sibTrans2D1" presStyleIdx="1" presStyleCnt="3"/>
      <dgm:spPr/>
    </dgm:pt>
    <dgm:pt modelId="{B6E1A814-172A-458F-AABE-E012F049E352}" type="pres">
      <dgm:prSet presAssocID="{3C5128B7-CEE9-4883-888F-28AA54B051E4}" presName="connectorText" presStyleLbl="sibTrans2D1" presStyleIdx="1" presStyleCnt="3"/>
      <dgm:spPr/>
    </dgm:pt>
    <dgm:pt modelId="{68249531-6734-4F10-8B1F-68307B4F3838}" type="pres">
      <dgm:prSet presAssocID="{FE5E676B-7680-4E4C-B24F-5FC13078CC5A}" presName="node" presStyleLbl="node1" presStyleIdx="2" presStyleCnt="3">
        <dgm:presLayoutVars>
          <dgm:bulletEnabled val="1"/>
        </dgm:presLayoutVars>
      </dgm:prSet>
      <dgm:spPr/>
    </dgm:pt>
    <dgm:pt modelId="{9A889639-1B55-4287-A75E-5C44911DC5F6}" type="pres">
      <dgm:prSet presAssocID="{98548032-2E34-4D24-9925-D2123BDDE17E}" presName="sibTrans" presStyleLbl="sibTrans2D1" presStyleIdx="2" presStyleCnt="3"/>
      <dgm:spPr/>
    </dgm:pt>
    <dgm:pt modelId="{36A52848-B2CF-46B2-8AF4-2C0DD077669F}" type="pres">
      <dgm:prSet presAssocID="{98548032-2E34-4D24-9925-D2123BDDE17E}" presName="connectorText" presStyleLbl="sibTrans2D1" presStyleIdx="2" presStyleCnt="3"/>
      <dgm:spPr/>
    </dgm:pt>
  </dgm:ptLst>
  <dgm:cxnLst>
    <dgm:cxn modelId="{A695BAF9-A20B-47A4-9181-3372A208F70A}" type="presOf" srcId="{98548032-2E34-4D24-9925-D2123BDDE17E}" destId="{36A52848-B2CF-46B2-8AF4-2C0DD077669F}" srcOrd="1" destOrd="0" presId="urn:microsoft.com/office/officeart/2005/8/layout/cycle7"/>
    <dgm:cxn modelId="{98CC6BE9-D47D-4D9B-9483-DAD62D5C9C07}" type="presOf" srcId="{DE2BA50D-5BE5-412B-95ED-707DB6DE9AAD}" destId="{6E222CBF-6BBE-47F5-BB8E-FCA8AE338F03}" srcOrd="0" destOrd="0" presId="urn:microsoft.com/office/officeart/2005/8/layout/cycle7"/>
    <dgm:cxn modelId="{FF23BEB7-9034-409F-A847-23B1FA3CD8E5}" type="presOf" srcId="{3C5128B7-CEE9-4883-888F-28AA54B051E4}" destId="{B6E1A814-172A-458F-AABE-E012F049E352}" srcOrd="1" destOrd="0" presId="urn:microsoft.com/office/officeart/2005/8/layout/cycle7"/>
    <dgm:cxn modelId="{161341C6-702A-4881-9A22-CA70224EBFB1}" type="presOf" srcId="{DE2BA50D-5BE5-412B-95ED-707DB6DE9AAD}" destId="{57ECE018-A7FA-4E15-B963-CE862C408D0A}" srcOrd="1" destOrd="0" presId="urn:microsoft.com/office/officeart/2005/8/layout/cycle7"/>
    <dgm:cxn modelId="{5628C628-9746-4D72-8898-FE82D99C4262}" srcId="{E4285D5C-490B-48B9-AC63-E0B9A17371FA}" destId="{F54F4CC4-15F0-440D-855B-51CF469023C4}" srcOrd="1" destOrd="0" parTransId="{FFDDB484-8CDF-414A-B0B5-ED8F48C62185}" sibTransId="{3C5128B7-CEE9-4883-888F-28AA54B051E4}"/>
    <dgm:cxn modelId="{2B43D7E3-C23E-4A92-B8DC-BB9C58E564AC}" type="presOf" srcId="{FE5E676B-7680-4E4C-B24F-5FC13078CC5A}" destId="{68249531-6734-4F10-8B1F-68307B4F3838}" srcOrd="0" destOrd="0" presId="urn:microsoft.com/office/officeart/2005/8/layout/cycle7"/>
    <dgm:cxn modelId="{030C799C-B4E5-4841-BE0F-7EAD2BFA6247}" type="presOf" srcId="{E4285D5C-490B-48B9-AC63-E0B9A17371FA}" destId="{A7018426-894C-4D10-84A6-D7FC6D490A21}" srcOrd="0" destOrd="0" presId="urn:microsoft.com/office/officeart/2005/8/layout/cycle7"/>
    <dgm:cxn modelId="{D4DA05D6-E9B3-4980-AED4-7043F01F8A11}" type="presOf" srcId="{98548032-2E34-4D24-9925-D2123BDDE17E}" destId="{9A889639-1B55-4287-A75E-5C44911DC5F6}" srcOrd="0" destOrd="0" presId="urn:microsoft.com/office/officeart/2005/8/layout/cycle7"/>
    <dgm:cxn modelId="{71F32A30-FB72-4A00-8F1B-255EE7530DE4}" srcId="{E4285D5C-490B-48B9-AC63-E0B9A17371FA}" destId="{FE5E676B-7680-4E4C-B24F-5FC13078CC5A}" srcOrd="2" destOrd="0" parTransId="{DA460199-600A-4EB3-A24D-A9F1E7E2E427}" sibTransId="{98548032-2E34-4D24-9925-D2123BDDE17E}"/>
    <dgm:cxn modelId="{C5DED548-C7A2-4E1A-9A91-BC0B51DB025E}" type="presOf" srcId="{3C5128B7-CEE9-4883-888F-28AA54B051E4}" destId="{C19E0DDA-D047-4221-A63D-5590B9CF0A2C}" srcOrd="0" destOrd="0" presId="urn:microsoft.com/office/officeart/2005/8/layout/cycle7"/>
    <dgm:cxn modelId="{E3697097-92A9-4801-90E5-32B204104BF5}" srcId="{E4285D5C-490B-48B9-AC63-E0B9A17371FA}" destId="{6E95AE23-2642-46D1-87CA-BAEA6D82766A}" srcOrd="0" destOrd="0" parTransId="{92F12A51-AC57-4CF3-8B5C-E90BC29F4F75}" sibTransId="{DE2BA50D-5BE5-412B-95ED-707DB6DE9AAD}"/>
    <dgm:cxn modelId="{534A32CC-77AB-4AE3-8296-7D78EC8597E0}" type="presOf" srcId="{F54F4CC4-15F0-440D-855B-51CF469023C4}" destId="{8C69CB7D-0C0A-4CAE-9CA6-6B16CD28F861}" srcOrd="0" destOrd="0" presId="urn:microsoft.com/office/officeart/2005/8/layout/cycle7"/>
    <dgm:cxn modelId="{82BB171F-B1AF-4BEB-BE1C-1C4DCC0FB47E}" type="presOf" srcId="{6E95AE23-2642-46D1-87CA-BAEA6D82766A}" destId="{C6E1D522-244B-4F8A-9626-D3A5558179B7}" srcOrd="0" destOrd="0" presId="urn:microsoft.com/office/officeart/2005/8/layout/cycle7"/>
    <dgm:cxn modelId="{905695EC-922F-495A-A42C-036E3A0D783B}" type="presParOf" srcId="{A7018426-894C-4D10-84A6-D7FC6D490A21}" destId="{C6E1D522-244B-4F8A-9626-D3A5558179B7}" srcOrd="0" destOrd="0" presId="urn:microsoft.com/office/officeart/2005/8/layout/cycle7"/>
    <dgm:cxn modelId="{80D2A272-7F5D-475E-9F09-0B64B828EA31}" type="presParOf" srcId="{A7018426-894C-4D10-84A6-D7FC6D490A21}" destId="{6E222CBF-6BBE-47F5-BB8E-FCA8AE338F03}" srcOrd="1" destOrd="0" presId="urn:microsoft.com/office/officeart/2005/8/layout/cycle7"/>
    <dgm:cxn modelId="{59CD3D78-91BB-4E72-9B0F-BB6670AFB749}" type="presParOf" srcId="{6E222CBF-6BBE-47F5-BB8E-FCA8AE338F03}" destId="{57ECE018-A7FA-4E15-B963-CE862C408D0A}" srcOrd="0" destOrd="0" presId="urn:microsoft.com/office/officeart/2005/8/layout/cycle7"/>
    <dgm:cxn modelId="{21EBF29E-FF0D-43F9-ACF5-0C6B62193317}" type="presParOf" srcId="{A7018426-894C-4D10-84A6-D7FC6D490A21}" destId="{8C69CB7D-0C0A-4CAE-9CA6-6B16CD28F861}" srcOrd="2" destOrd="0" presId="urn:microsoft.com/office/officeart/2005/8/layout/cycle7"/>
    <dgm:cxn modelId="{A2220E52-476C-4CB6-87D5-130FA95FE6C7}" type="presParOf" srcId="{A7018426-894C-4D10-84A6-D7FC6D490A21}" destId="{C19E0DDA-D047-4221-A63D-5590B9CF0A2C}" srcOrd="3" destOrd="0" presId="urn:microsoft.com/office/officeart/2005/8/layout/cycle7"/>
    <dgm:cxn modelId="{2AE04C15-775A-41CB-8BF1-31E5F560C0FF}" type="presParOf" srcId="{C19E0DDA-D047-4221-A63D-5590B9CF0A2C}" destId="{B6E1A814-172A-458F-AABE-E012F049E352}" srcOrd="0" destOrd="0" presId="urn:microsoft.com/office/officeart/2005/8/layout/cycle7"/>
    <dgm:cxn modelId="{059C1F61-8117-4BE5-BCBB-CABF9D818458}" type="presParOf" srcId="{A7018426-894C-4D10-84A6-D7FC6D490A21}" destId="{68249531-6734-4F10-8B1F-68307B4F3838}" srcOrd="4" destOrd="0" presId="urn:microsoft.com/office/officeart/2005/8/layout/cycle7"/>
    <dgm:cxn modelId="{772F6EBA-3A54-40DF-9901-1D9D9AA4A842}" type="presParOf" srcId="{A7018426-894C-4D10-84A6-D7FC6D490A21}" destId="{9A889639-1B55-4287-A75E-5C44911DC5F6}" srcOrd="5" destOrd="0" presId="urn:microsoft.com/office/officeart/2005/8/layout/cycle7"/>
    <dgm:cxn modelId="{B11FA04F-EF0B-4AC2-A168-81738536EC08}" type="presParOf" srcId="{9A889639-1B55-4287-A75E-5C44911DC5F6}" destId="{36A52848-B2CF-46B2-8AF4-2C0DD077669F}"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285D5C-490B-48B9-AC63-E0B9A17371FA}"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pt-BR"/>
        </a:p>
      </dgm:t>
    </dgm:pt>
    <dgm:pt modelId="{6E95AE23-2642-46D1-87CA-BAEA6D82766A}">
      <dgm:prSet phldrT="[Texto]"/>
      <dgm:spPr/>
      <dgm:t>
        <a:bodyPr/>
        <a:lstStyle/>
        <a:p>
          <a:r>
            <a:rPr lang="pt-BR" dirty="0" smtClean="0"/>
            <a:t>Ensino </a:t>
          </a:r>
          <a:endParaRPr lang="pt-BR" dirty="0"/>
        </a:p>
      </dgm:t>
    </dgm:pt>
    <dgm:pt modelId="{92F12A51-AC57-4CF3-8B5C-E90BC29F4F75}" type="parTrans" cxnId="{E3697097-92A9-4801-90E5-32B204104BF5}">
      <dgm:prSet/>
      <dgm:spPr/>
      <dgm:t>
        <a:bodyPr/>
        <a:lstStyle/>
        <a:p>
          <a:endParaRPr lang="pt-BR"/>
        </a:p>
      </dgm:t>
    </dgm:pt>
    <dgm:pt modelId="{DE2BA50D-5BE5-412B-95ED-707DB6DE9AAD}" type="sibTrans" cxnId="{E3697097-92A9-4801-90E5-32B204104BF5}">
      <dgm:prSet/>
      <dgm:spPr/>
      <dgm:t>
        <a:bodyPr/>
        <a:lstStyle/>
        <a:p>
          <a:endParaRPr lang="pt-BR" dirty="0"/>
        </a:p>
      </dgm:t>
    </dgm:pt>
    <dgm:pt modelId="{F54F4CC4-15F0-440D-855B-51CF469023C4}">
      <dgm:prSet phldrT="[Texto]"/>
      <dgm:spPr/>
      <dgm:t>
        <a:bodyPr/>
        <a:lstStyle/>
        <a:p>
          <a:r>
            <a:rPr lang="pt-BR" dirty="0" smtClean="0"/>
            <a:t>Extensão </a:t>
          </a:r>
          <a:endParaRPr lang="pt-BR" dirty="0"/>
        </a:p>
      </dgm:t>
    </dgm:pt>
    <dgm:pt modelId="{FFDDB484-8CDF-414A-B0B5-ED8F48C62185}" type="parTrans" cxnId="{5628C628-9746-4D72-8898-FE82D99C4262}">
      <dgm:prSet/>
      <dgm:spPr/>
      <dgm:t>
        <a:bodyPr/>
        <a:lstStyle/>
        <a:p>
          <a:endParaRPr lang="pt-BR"/>
        </a:p>
      </dgm:t>
    </dgm:pt>
    <dgm:pt modelId="{3C5128B7-CEE9-4883-888F-28AA54B051E4}" type="sibTrans" cxnId="{5628C628-9746-4D72-8898-FE82D99C4262}">
      <dgm:prSet/>
      <dgm:spPr/>
      <dgm:t>
        <a:bodyPr/>
        <a:lstStyle/>
        <a:p>
          <a:endParaRPr lang="pt-BR" dirty="0"/>
        </a:p>
      </dgm:t>
    </dgm:pt>
    <dgm:pt modelId="{FE5E676B-7680-4E4C-B24F-5FC13078CC5A}">
      <dgm:prSet phldrT="[Texto]"/>
      <dgm:spPr/>
      <dgm:t>
        <a:bodyPr/>
        <a:lstStyle/>
        <a:p>
          <a:r>
            <a:rPr lang="pt-BR" dirty="0" smtClean="0"/>
            <a:t>Pesquisa</a:t>
          </a:r>
          <a:endParaRPr lang="pt-BR" dirty="0"/>
        </a:p>
      </dgm:t>
    </dgm:pt>
    <dgm:pt modelId="{DA460199-600A-4EB3-A24D-A9F1E7E2E427}" type="parTrans" cxnId="{71F32A30-FB72-4A00-8F1B-255EE7530DE4}">
      <dgm:prSet/>
      <dgm:spPr/>
      <dgm:t>
        <a:bodyPr/>
        <a:lstStyle/>
        <a:p>
          <a:endParaRPr lang="pt-BR"/>
        </a:p>
      </dgm:t>
    </dgm:pt>
    <dgm:pt modelId="{98548032-2E34-4D24-9925-D2123BDDE17E}" type="sibTrans" cxnId="{71F32A30-FB72-4A00-8F1B-255EE7530DE4}">
      <dgm:prSet/>
      <dgm:spPr/>
      <dgm:t>
        <a:bodyPr/>
        <a:lstStyle/>
        <a:p>
          <a:endParaRPr lang="pt-BR" dirty="0"/>
        </a:p>
      </dgm:t>
    </dgm:pt>
    <dgm:pt modelId="{A7018426-894C-4D10-84A6-D7FC6D490A21}" type="pres">
      <dgm:prSet presAssocID="{E4285D5C-490B-48B9-AC63-E0B9A17371FA}" presName="Name0" presStyleCnt="0">
        <dgm:presLayoutVars>
          <dgm:dir/>
          <dgm:resizeHandles val="exact"/>
        </dgm:presLayoutVars>
      </dgm:prSet>
      <dgm:spPr/>
    </dgm:pt>
    <dgm:pt modelId="{C6E1D522-244B-4F8A-9626-D3A5558179B7}" type="pres">
      <dgm:prSet presAssocID="{6E95AE23-2642-46D1-87CA-BAEA6D82766A}" presName="node" presStyleLbl="node1" presStyleIdx="0" presStyleCnt="3">
        <dgm:presLayoutVars>
          <dgm:bulletEnabled val="1"/>
        </dgm:presLayoutVars>
      </dgm:prSet>
      <dgm:spPr/>
    </dgm:pt>
    <dgm:pt modelId="{6E222CBF-6BBE-47F5-BB8E-FCA8AE338F03}" type="pres">
      <dgm:prSet presAssocID="{DE2BA50D-5BE5-412B-95ED-707DB6DE9AAD}" presName="sibTrans" presStyleLbl="sibTrans2D1" presStyleIdx="0" presStyleCnt="3"/>
      <dgm:spPr/>
    </dgm:pt>
    <dgm:pt modelId="{57ECE018-A7FA-4E15-B963-CE862C408D0A}" type="pres">
      <dgm:prSet presAssocID="{DE2BA50D-5BE5-412B-95ED-707DB6DE9AAD}" presName="connectorText" presStyleLbl="sibTrans2D1" presStyleIdx="0" presStyleCnt="3"/>
      <dgm:spPr/>
    </dgm:pt>
    <dgm:pt modelId="{8C69CB7D-0C0A-4CAE-9CA6-6B16CD28F861}" type="pres">
      <dgm:prSet presAssocID="{F54F4CC4-15F0-440D-855B-51CF469023C4}" presName="node" presStyleLbl="node1" presStyleIdx="1" presStyleCnt="3">
        <dgm:presLayoutVars>
          <dgm:bulletEnabled val="1"/>
        </dgm:presLayoutVars>
      </dgm:prSet>
      <dgm:spPr/>
      <dgm:t>
        <a:bodyPr/>
        <a:lstStyle/>
        <a:p>
          <a:endParaRPr lang="pt-BR"/>
        </a:p>
      </dgm:t>
    </dgm:pt>
    <dgm:pt modelId="{C19E0DDA-D047-4221-A63D-5590B9CF0A2C}" type="pres">
      <dgm:prSet presAssocID="{3C5128B7-CEE9-4883-888F-28AA54B051E4}" presName="sibTrans" presStyleLbl="sibTrans2D1" presStyleIdx="1" presStyleCnt="3"/>
      <dgm:spPr/>
    </dgm:pt>
    <dgm:pt modelId="{B6E1A814-172A-458F-AABE-E012F049E352}" type="pres">
      <dgm:prSet presAssocID="{3C5128B7-CEE9-4883-888F-28AA54B051E4}" presName="connectorText" presStyleLbl="sibTrans2D1" presStyleIdx="1" presStyleCnt="3"/>
      <dgm:spPr/>
    </dgm:pt>
    <dgm:pt modelId="{68249531-6734-4F10-8B1F-68307B4F3838}" type="pres">
      <dgm:prSet presAssocID="{FE5E676B-7680-4E4C-B24F-5FC13078CC5A}" presName="node" presStyleLbl="node1" presStyleIdx="2" presStyleCnt="3">
        <dgm:presLayoutVars>
          <dgm:bulletEnabled val="1"/>
        </dgm:presLayoutVars>
      </dgm:prSet>
      <dgm:spPr/>
    </dgm:pt>
    <dgm:pt modelId="{9A889639-1B55-4287-A75E-5C44911DC5F6}" type="pres">
      <dgm:prSet presAssocID="{98548032-2E34-4D24-9925-D2123BDDE17E}" presName="sibTrans" presStyleLbl="sibTrans2D1" presStyleIdx="2" presStyleCnt="3"/>
      <dgm:spPr/>
    </dgm:pt>
    <dgm:pt modelId="{36A52848-B2CF-46B2-8AF4-2C0DD077669F}" type="pres">
      <dgm:prSet presAssocID="{98548032-2E34-4D24-9925-D2123BDDE17E}" presName="connectorText" presStyleLbl="sibTrans2D1" presStyleIdx="2" presStyleCnt="3"/>
      <dgm:spPr/>
    </dgm:pt>
  </dgm:ptLst>
  <dgm:cxnLst>
    <dgm:cxn modelId="{E215224C-07EA-4DAC-A30B-8F0449193A86}" type="presOf" srcId="{F54F4CC4-15F0-440D-855B-51CF469023C4}" destId="{8C69CB7D-0C0A-4CAE-9CA6-6B16CD28F861}" srcOrd="0" destOrd="0" presId="urn:microsoft.com/office/officeart/2005/8/layout/cycle7"/>
    <dgm:cxn modelId="{558A886B-23BB-482D-8BAC-64D05B03D4F9}" type="presOf" srcId="{DE2BA50D-5BE5-412B-95ED-707DB6DE9AAD}" destId="{6E222CBF-6BBE-47F5-BB8E-FCA8AE338F03}" srcOrd="0" destOrd="0" presId="urn:microsoft.com/office/officeart/2005/8/layout/cycle7"/>
    <dgm:cxn modelId="{DFC1B5E5-61C2-409F-A1D3-0E862A05B188}" type="presOf" srcId="{E4285D5C-490B-48B9-AC63-E0B9A17371FA}" destId="{A7018426-894C-4D10-84A6-D7FC6D490A21}" srcOrd="0" destOrd="0" presId="urn:microsoft.com/office/officeart/2005/8/layout/cycle7"/>
    <dgm:cxn modelId="{5628C628-9746-4D72-8898-FE82D99C4262}" srcId="{E4285D5C-490B-48B9-AC63-E0B9A17371FA}" destId="{F54F4CC4-15F0-440D-855B-51CF469023C4}" srcOrd="1" destOrd="0" parTransId="{FFDDB484-8CDF-414A-B0B5-ED8F48C62185}" sibTransId="{3C5128B7-CEE9-4883-888F-28AA54B051E4}"/>
    <dgm:cxn modelId="{CFFD3758-5167-45C6-9CD8-BFE54EE8C2CD}" type="presOf" srcId="{98548032-2E34-4D24-9925-D2123BDDE17E}" destId="{36A52848-B2CF-46B2-8AF4-2C0DD077669F}" srcOrd="1" destOrd="0" presId="urn:microsoft.com/office/officeart/2005/8/layout/cycle7"/>
    <dgm:cxn modelId="{503F956C-470C-4AD7-A595-13F8ACC9D04D}" type="presOf" srcId="{98548032-2E34-4D24-9925-D2123BDDE17E}" destId="{9A889639-1B55-4287-A75E-5C44911DC5F6}" srcOrd="0" destOrd="0" presId="urn:microsoft.com/office/officeart/2005/8/layout/cycle7"/>
    <dgm:cxn modelId="{102ABCE9-79AD-4A08-9F0D-4BE0642ABF31}" type="presOf" srcId="{6E95AE23-2642-46D1-87CA-BAEA6D82766A}" destId="{C6E1D522-244B-4F8A-9626-D3A5558179B7}" srcOrd="0" destOrd="0" presId="urn:microsoft.com/office/officeart/2005/8/layout/cycle7"/>
    <dgm:cxn modelId="{88BBC522-30E4-4B5C-931E-E8063F570820}" type="presOf" srcId="{3C5128B7-CEE9-4883-888F-28AA54B051E4}" destId="{C19E0DDA-D047-4221-A63D-5590B9CF0A2C}" srcOrd="0" destOrd="0" presId="urn:microsoft.com/office/officeart/2005/8/layout/cycle7"/>
    <dgm:cxn modelId="{71F32A30-FB72-4A00-8F1B-255EE7530DE4}" srcId="{E4285D5C-490B-48B9-AC63-E0B9A17371FA}" destId="{FE5E676B-7680-4E4C-B24F-5FC13078CC5A}" srcOrd="2" destOrd="0" parTransId="{DA460199-600A-4EB3-A24D-A9F1E7E2E427}" sibTransId="{98548032-2E34-4D24-9925-D2123BDDE17E}"/>
    <dgm:cxn modelId="{482600F3-BBC1-4AAC-A122-7DB11DEC2C41}" type="presOf" srcId="{DE2BA50D-5BE5-412B-95ED-707DB6DE9AAD}" destId="{57ECE018-A7FA-4E15-B963-CE862C408D0A}" srcOrd="1" destOrd="0" presId="urn:microsoft.com/office/officeart/2005/8/layout/cycle7"/>
    <dgm:cxn modelId="{64E2D7E8-559C-4E8C-AD28-3CA1FAEC4BA4}" type="presOf" srcId="{3C5128B7-CEE9-4883-888F-28AA54B051E4}" destId="{B6E1A814-172A-458F-AABE-E012F049E352}" srcOrd="1" destOrd="0" presId="urn:microsoft.com/office/officeart/2005/8/layout/cycle7"/>
    <dgm:cxn modelId="{E3697097-92A9-4801-90E5-32B204104BF5}" srcId="{E4285D5C-490B-48B9-AC63-E0B9A17371FA}" destId="{6E95AE23-2642-46D1-87CA-BAEA6D82766A}" srcOrd="0" destOrd="0" parTransId="{92F12A51-AC57-4CF3-8B5C-E90BC29F4F75}" sibTransId="{DE2BA50D-5BE5-412B-95ED-707DB6DE9AAD}"/>
    <dgm:cxn modelId="{655A6125-EBEA-4846-B7E0-C95DC0855FFA}" type="presOf" srcId="{FE5E676B-7680-4E4C-B24F-5FC13078CC5A}" destId="{68249531-6734-4F10-8B1F-68307B4F3838}" srcOrd="0" destOrd="0" presId="urn:microsoft.com/office/officeart/2005/8/layout/cycle7"/>
    <dgm:cxn modelId="{27C08115-51AC-422D-98DA-F2496182FB3F}" type="presParOf" srcId="{A7018426-894C-4D10-84A6-D7FC6D490A21}" destId="{C6E1D522-244B-4F8A-9626-D3A5558179B7}" srcOrd="0" destOrd="0" presId="urn:microsoft.com/office/officeart/2005/8/layout/cycle7"/>
    <dgm:cxn modelId="{B266EBA5-72DB-4FB3-9F7C-DC7501825196}" type="presParOf" srcId="{A7018426-894C-4D10-84A6-D7FC6D490A21}" destId="{6E222CBF-6BBE-47F5-BB8E-FCA8AE338F03}" srcOrd="1" destOrd="0" presId="urn:microsoft.com/office/officeart/2005/8/layout/cycle7"/>
    <dgm:cxn modelId="{1E376624-7224-404A-AC3C-9664C4A75A79}" type="presParOf" srcId="{6E222CBF-6BBE-47F5-BB8E-FCA8AE338F03}" destId="{57ECE018-A7FA-4E15-B963-CE862C408D0A}" srcOrd="0" destOrd="0" presId="urn:microsoft.com/office/officeart/2005/8/layout/cycle7"/>
    <dgm:cxn modelId="{FFF6A07D-0BAA-4E42-9602-4BC2064AA898}" type="presParOf" srcId="{A7018426-894C-4D10-84A6-D7FC6D490A21}" destId="{8C69CB7D-0C0A-4CAE-9CA6-6B16CD28F861}" srcOrd="2" destOrd="0" presId="urn:microsoft.com/office/officeart/2005/8/layout/cycle7"/>
    <dgm:cxn modelId="{7F00A39F-193C-4F7A-A51A-FE78B50E94AE}" type="presParOf" srcId="{A7018426-894C-4D10-84A6-D7FC6D490A21}" destId="{C19E0DDA-D047-4221-A63D-5590B9CF0A2C}" srcOrd="3" destOrd="0" presId="urn:microsoft.com/office/officeart/2005/8/layout/cycle7"/>
    <dgm:cxn modelId="{747191EB-C653-47AE-8775-9EDF4C56E77D}" type="presParOf" srcId="{C19E0DDA-D047-4221-A63D-5590B9CF0A2C}" destId="{B6E1A814-172A-458F-AABE-E012F049E352}" srcOrd="0" destOrd="0" presId="urn:microsoft.com/office/officeart/2005/8/layout/cycle7"/>
    <dgm:cxn modelId="{9C278134-E516-4FEE-AE50-BAB839C87981}" type="presParOf" srcId="{A7018426-894C-4D10-84A6-D7FC6D490A21}" destId="{68249531-6734-4F10-8B1F-68307B4F3838}" srcOrd="4" destOrd="0" presId="urn:microsoft.com/office/officeart/2005/8/layout/cycle7"/>
    <dgm:cxn modelId="{A5F2008A-106B-4572-BDBD-25D0DBDC6756}" type="presParOf" srcId="{A7018426-894C-4D10-84A6-D7FC6D490A21}" destId="{9A889639-1B55-4287-A75E-5C44911DC5F6}" srcOrd="5" destOrd="0" presId="urn:microsoft.com/office/officeart/2005/8/layout/cycle7"/>
    <dgm:cxn modelId="{45AECAA1-8D09-459A-AD4F-E42A651D3BBA}" type="presParOf" srcId="{9A889639-1B55-4287-A75E-5C44911DC5F6}" destId="{36A52848-B2CF-46B2-8AF4-2C0DD077669F}" srcOrd="0" destOrd="0" presId="urn:microsoft.com/office/officeart/2005/8/layout/cycle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2E359-0F2C-47C9-82AD-C31CDF3F5E2F}">
      <dsp:nvSpPr>
        <dsp:cNvPr id="0" name=""/>
        <dsp:cNvSpPr/>
      </dsp:nvSpPr>
      <dsp:spPr>
        <a:xfrm>
          <a:off x="4574777" y="28052"/>
          <a:ext cx="962397" cy="962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BR" sz="1400" kern="1200" dirty="0" smtClean="0"/>
            <a:t>Contexto de influência da pp</a:t>
          </a:r>
          <a:endParaRPr lang="pt-BR" sz="1400" kern="1200" dirty="0"/>
        </a:p>
      </dsp:txBody>
      <dsp:txXfrm>
        <a:off x="4574777" y="28052"/>
        <a:ext cx="962397" cy="962397"/>
      </dsp:txXfrm>
    </dsp:sp>
    <dsp:sp modelId="{D7A1FAA0-4561-4687-9B16-6EF94D1CDE39}">
      <dsp:nvSpPr>
        <dsp:cNvPr id="0" name=""/>
        <dsp:cNvSpPr/>
      </dsp:nvSpPr>
      <dsp:spPr>
        <a:xfrm>
          <a:off x="2310269" y="138"/>
          <a:ext cx="3609060" cy="3609060"/>
        </a:xfrm>
        <a:prstGeom prst="circularArrow">
          <a:avLst>
            <a:gd name="adj1" fmla="val 5200"/>
            <a:gd name="adj2" fmla="val 335894"/>
            <a:gd name="adj3" fmla="val 21293319"/>
            <a:gd name="adj4" fmla="val 19766171"/>
            <a:gd name="adj5" fmla="val 60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E2067B-1DB7-41FC-8035-C03B93484042}">
      <dsp:nvSpPr>
        <dsp:cNvPr id="0" name=""/>
        <dsp:cNvSpPr/>
      </dsp:nvSpPr>
      <dsp:spPr>
        <a:xfrm>
          <a:off x="5156455" y="1818275"/>
          <a:ext cx="962397" cy="962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BR" sz="1400" kern="1200" dirty="0" smtClean="0"/>
            <a:t>Contexto de produção do texto político</a:t>
          </a:r>
          <a:endParaRPr lang="pt-BR" sz="1400" kern="1200" dirty="0"/>
        </a:p>
      </dsp:txBody>
      <dsp:txXfrm>
        <a:off x="5156455" y="1818275"/>
        <a:ext cx="962397" cy="962397"/>
      </dsp:txXfrm>
    </dsp:sp>
    <dsp:sp modelId="{6371055B-5FAD-41FA-B835-7486622CFE43}">
      <dsp:nvSpPr>
        <dsp:cNvPr id="0" name=""/>
        <dsp:cNvSpPr/>
      </dsp:nvSpPr>
      <dsp:spPr>
        <a:xfrm>
          <a:off x="2310269" y="138"/>
          <a:ext cx="3609060" cy="3609060"/>
        </a:xfrm>
        <a:prstGeom prst="circularArrow">
          <a:avLst>
            <a:gd name="adj1" fmla="val 5200"/>
            <a:gd name="adj2" fmla="val 335894"/>
            <a:gd name="adj3" fmla="val 4014778"/>
            <a:gd name="adj4" fmla="val 2253359"/>
            <a:gd name="adj5" fmla="val 60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DED2DA-A94C-4A2D-86C7-635AA27676FF}">
      <dsp:nvSpPr>
        <dsp:cNvPr id="0" name=""/>
        <dsp:cNvSpPr/>
      </dsp:nvSpPr>
      <dsp:spPr>
        <a:xfrm>
          <a:off x="3633601" y="2924693"/>
          <a:ext cx="962397" cy="962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BR" sz="1400" kern="1200" dirty="0" smtClean="0"/>
            <a:t>Contexto da prática</a:t>
          </a:r>
          <a:endParaRPr lang="pt-BR" sz="1400" kern="1200" dirty="0"/>
        </a:p>
      </dsp:txBody>
      <dsp:txXfrm>
        <a:off x="3633601" y="2924693"/>
        <a:ext cx="962397" cy="962397"/>
      </dsp:txXfrm>
    </dsp:sp>
    <dsp:sp modelId="{E884680D-A5B2-4ACF-A781-7A5E2170E2F1}">
      <dsp:nvSpPr>
        <dsp:cNvPr id="0" name=""/>
        <dsp:cNvSpPr/>
      </dsp:nvSpPr>
      <dsp:spPr>
        <a:xfrm>
          <a:off x="2310269" y="138"/>
          <a:ext cx="3609060" cy="3609060"/>
        </a:xfrm>
        <a:prstGeom prst="circularArrow">
          <a:avLst>
            <a:gd name="adj1" fmla="val 5200"/>
            <a:gd name="adj2" fmla="val 335894"/>
            <a:gd name="adj3" fmla="val 8210747"/>
            <a:gd name="adj4" fmla="val 6449328"/>
            <a:gd name="adj5" fmla="val 60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D88600-4078-42CD-A2E1-BADCF56ED744}">
      <dsp:nvSpPr>
        <dsp:cNvPr id="0" name=""/>
        <dsp:cNvSpPr/>
      </dsp:nvSpPr>
      <dsp:spPr>
        <a:xfrm>
          <a:off x="2110747" y="1818275"/>
          <a:ext cx="962397" cy="962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BR" sz="1400" kern="1200" dirty="0" smtClean="0"/>
            <a:t>Contexto dos efeitos-resultados da pp</a:t>
          </a:r>
          <a:endParaRPr lang="pt-BR" sz="1400" kern="1200" dirty="0"/>
        </a:p>
      </dsp:txBody>
      <dsp:txXfrm>
        <a:off x="2110747" y="1818275"/>
        <a:ext cx="962397" cy="962397"/>
      </dsp:txXfrm>
    </dsp:sp>
    <dsp:sp modelId="{9D994F68-E717-4126-B5C1-51A80EE58029}">
      <dsp:nvSpPr>
        <dsp:cNvPr id="0" name=""/>
        <dsp:cNvSpPr/>
      </dsp:nvSpPr>
      <dsp:spPr>
        <a:xfrm>
          <a:off x="2310269" y="138"/>
          <a:ext cx="3609060" cy="3609060"/>
        </a:xfrm>
        <a:prstGeom prst="circularArrow">
          <a:avLst>
            <a:gd name="adj1" fmla="val 5200"/>
            <a:gd name="adj2" fmla="val 335894"/>
            <a:gd name="adj3" fmla="val 12297935"/>
            <a:gd name="adj4" fmla="val 10770787"/>
            <a:gd name="adj5" fmla="val 60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98BF00-F652-4640-A6A7-870F876B31B8}">
      <dsp:nvSpPr>
        <dsp:cNvPr id="0" name=""/>
        <dsp:cNvSpPr/>
      </dsp:nvSpPr>
      <dsp:spPr>
        <a:xfrm>
          <a:off x="2692425" y="28052"/>
          <a:ext cx="962397" cy="962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BR" sz="1400" kern="1200" dirty="0" smtClean="0"/>
            <a:t>Contexto da estratégia política </a:t>
          </a:r>
          <a:endParaRPr lang="pt-BR" sz="1400" kern="1200" dirty="0"/>
        </a:p>
      </dsp:txBody>
      <dsp:txXfrm>
        <a:off x="2692425" y="28052"/>
        <a:ext cx="962397" cy="962397"/>
      </dsp:txXfrm>
    </dsp:sp>
    <dsp:sp modelId="{1D336D5D-4C44-453C-A9E5-5177AAB6FD80}">
      <dsp:nvSpPr>
        <dsp:cNvPr id="0" name=""/>
        <dsp:cNvSpPr/>
      </dsp:nvSpPr>
      <dsp:spPr>
        <a:xfrm>
          <a:off x="2310269" y="138"/>
          <a:ext cx="3609060" cy="3609060"/>
        </a:xfrm>
        <a:prstGeom prst="circularArrow">
          <a:avLst>
            <a:gd name="adj1" fmla="val 5200"/>
            <a:gd name="adj2" fmla="val 335894"/>
            <a:gd name="adj3" fmla="val 16865767"/>
            <a:gd name="adj4" fmla="val 15198339"/>
            <a:gd name="adj5" fmla="val 606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9B165-7352-46FF-9280-49262FD84CBF}">
      <dsp:nvSpPr>
        <dsp:cNvPr id="0" name=""/>
        <dsp:cNvSpPr/>
      </dsp:nvSpPr>
      <dsp:spPr>
        <a:xfrm>
          <a:off x="3527770" y="1545612"/>
          <a:ext cx="1123324" cy="11233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pt-BR" sz="1700" kern="1200" dirty="0" smtClean="0"/>
            <a:t>Institutos Federais e o EMIEP</a:t>
          </a:r>
          <a:endParaRPr lang="pt-BR" sz="1700" kern="1200" dirty="0"/>
        </a:p>
      </dsp:txBody>
      <dsp:txXfrm>
        <a:off x="3582606" y="1600448"/>
        <a:ext cx="1013652" cy="1013652"/>
      </dsp:txXfrm>
    </dsp:sp>
    <dsp:sp modelId="{C53851FF-C246-470E-B66A-57D1C6CE06FE}">
      <dsp:nvSpPr>
        <dsp:cNvPr id="0" name=""/>
        <dsp:cNvSpPr/>
      </dsp:nvSpPr>
      <dsp:spPr>
        <a:xfrm rot="16165284">
          <a:off x="3921392" y="1384876"/>
          <a:ext cx="321488" cy="0"/>
        </a:xfrm>
        <a:custGeom>
          <a:avLst/>
          <a:gdLst/>
          <a:ahLst/>
          <a:cxnLst/>
          <a:rect l="0" t="0" r="0" b="0"/>
          <a:pathLst>
            <a:path>
              <a:moveTo>
                <a:pt x="0" y="0"/>
              </a:moveTo>
              <a:lnTo>
                <a:pt x="32148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A9C572-AFA9-4550-BA64-A871D8BF9F10}">
      <dsp:nvSpPr>
        <dsp:cNvPr id="0" name=""/>
        <dsp:cNvSpPr/>
      </dsp:nvSpPr>
      <dsp:spPr>
        <a:xfrm>
          <a:off x="1453424" y="126071"/>
          <a:ext cx="5243089" cy="10980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pt-BR" sz="2100" kern="1200" dirty="0" smtClean="0"/>
            <a:t>Dualismo histórico e estrutural de uma formação geral para o pensar e uma formação profissional para executar </a:t>
          </a:r>
          <a:endParaRPr lang="pt-BR" sz="2100" kern="1200" dirty="0"/>
        </a:p>
      </dsp:txBody>
      <dsp:txXfrm>
        <a:off x="1507027" y="179674"/>
        <a:ext cx="5135883" cy="990862"/>
      </dsp:txXfrm>
    </dsp:sp>
    <dsp:sp modelId="{1E9E78EB-3B7E-49A5-A3C5-726606568939}">
      <dsp:nvSpPr>
        <dsp:cNvPr id="0" name=""/>
        <dsp:cNvSpPr/>
      </dsp:nvSpPr>
      <dsp:spPr>
        <a:xfrm rot="1294726">
          <a:off x="4637330" y="2401639"/>
          <a:ext cx="392772" cy="0"/>
        </a:xfrm>
        <a:custGeom>
          <a:avLst/>
          <a:gdLst/>
          <a:ahLst/>
          <a:cxnLst/>
          <a:rect l="0" t="0" r="0" b="0"/>
          <a:pathLst>
            <a:path>
              <a:moveTo>
                <a:pt x="0" y="0"/>
              </a:moveTo>
              <a:lnTo>
                <a:pt x="39277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FCB201-5A6B-4D05-9140-6179F6C3BF6B}">
      <dsp:nvSpPr>
        <dsp:cNvPr id="0" name=""/>
        <dsp:cNvSpPr/>
      </dsp:nvSpPr>
      <dsp:spPr>
        <a:xfrm>
          <a:off x="5016339" y="2445500"/>
          <a:ext cx="3213260" cy="13275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pt-BR" sz="1900" kern="1200" dirty="0" smtClean="0"/>
            <a:t>Discurso alternativo ao modelo único de ensino médio – crise do ensino médio nacional </a:t>
          </a:r>
          <a:endParaRPr lang="pt-BR" sz="1900" kern="1200" dirty="0"/>
        </a:p>
      </dsp:txBody>
      <dsp:txXfrm>
        <a:off x="5081146" y="2510307"/>
        <a:ext cx="3083646" cy="1197960"/>
      </dsp:txXfrm>
    </dsp:sp>
    <dsp:sp modelId="{F7E0E779-3C38-4492-B8ED-0DF10554DB06}">
      <dsp:nvSpPr>
        <dsp:cNvPr id="0" name=""/>
        <dsp:cNvSpPr/>
      </dsp:nvSpPr>
      <dsp:spPr>
        <a:xfrm rot="9565547">
          <a:off x="3048487" y="2405090"/>
          <a:ext cx="495071" cy="0"/>
        </a:xfrm>
        <a:custGeom>
          <a:avLst/>
          <a:gdLst/>
          <a:ahLst/>
          <a:cxnLst/>
          <a:rect l="0" t="0" r="0" b="0"/>
          <a:pathLst>
            <a:path>
              <a:moveTo>
                <a:pt x="0" y="0"/>
              </a:moveTo>
              <a:lnTo>
                <a:pt x="49507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59F19A-CC03-4DA3-B033-D6FD86EA4D57}">
      <dsp:nvSpPr>
        <dsp:cNvPr id="0" name=""/>
        <dsp:cNvSpPr/>
      </dsp:nvSpPr>
      <dsp:spPr>
        <a:xfrm>
          <a:off x="10338" y="2424646"/>
          <a:ext cx="3053937" cy="12811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pt-BR" sz="1800" kern="1200" dirty="0" smtClean="0">
              <a:solidFill>
                <a:srgbClr val="FF0000"/>
              </a:solidFill>
            </a:rPr>
            <a:t>Contrapor </a:t>
          </a:r>
          <a:r>
            <a:rPr lang="pt-BR" sz="1800" kern="1200" dirty="0" smtClean="0"/>
            <a:t>discursos neoliberais de organismos de financiamento da educação brasileira década de 90</a:t>
          </a:r>
          <a:endParaRPr lang="pt-BR" sz="1800" kern="1200" dirty="0"/>
        </a:p>
      </dsp:txBody>
      <dsp:txXfrm>
        <a:off x="72881" y="2487189"/>
        <a:ext cx="2928851" cy="11561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1D522-244B-4F8A-9626-D3A5558179B7}">
      <dsp:nvSpPr>
        <dsp:cNvPr id="0" name=""/>
        <dsp:cNvSpPr/>
      </dsp:nvSpPr>
      <dsp:spPr>
        <a:xfrm>
          <a:off x="1317983" y="611"/>
          <a:ext cx="1348136" cy="6740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kern="1200" dirty="0" smtClean="0"/>
            <a:t>Trabalho como princípio educativo</a:t>
          </a:r>
          <a:endParaRPr lang="pt-BR" sz="1100" kern="1200" dirty="0"/>
        </a:p>
      </dsp:txBody>
      <dsp:txXfrm>
        <a:off x="1337726" y="20354"/>
        <a:ext cx="1308650" cy="634582"/>
      </dsp:txXfrm>
    </dsp:sp>
    <dsp:sp modelId="{6E222CBF-6BBE-47F5-BB8E-FCA8AE338F03}">
      <dsp:nvSpPr>
        <dsp:cNvPr id="0" name=""/>
        <dsp:cNvSpPr/>
      </dsp:nvSpPr>
      <dsp:spPr>
        <a:xfrm rot="3600000">
          <a:off x="2197510" y="1183272"/>
          <a:ext cx="701739" cy="23592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pt-BR" sz="900" kern="1200" dirty="0"/>
        </a:p>
      </dsp:txBody>
      <dsp:txXfrm>
        <a:off x="2268287" y="1230457"/>
        <a:ext cx="560185" cy="141553"/>
      </dsp:txXfrm>
    </dsp:sp>
    <dsp:sp modelId="{8C69CB7D-0C0A-4CAE-9CA6-6B16CD28F861}">
      <dsp:nvSpPr>
        <dsp:cNvPr id="0" name=""/>
        <dsp:cNvSpPr/>
      </dsp:nvSpPr>
      <dsp:spPr>
        <a:xfrm>
          <a:off x="2430639" y="1927787"/>
          <a:ext cx="1348136" cy="6740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kern="1200" dirty="0" smtClean="0"/>
            <a:t>Interdisciplinaridade como princípio didático  </a:t>
          </a:r>
          <a:endParaRPr lang="pt-BR" sz="1100" kern="1200" dirty="0"/>
        </a:p>
      </dsp:txBody>
      <dsp:txXfrm>
        <a:off x="2450382" y="1947530"/>
        <a:ext cx="1308650" cy="634582"/>
      </dsp:txXfrm>
    </dsp:sp>
    <dsp:sp modelId="{C19E0DDA-D047-4221-A63D-5590B9CF0A2C}">
      <dsp:nvSpPr>
        <dsp:cNvPr id="0" name=""/>
        <dsp:cNvSpPr/>
      </dsp:nvSpPr>
      <dsp:spPr>
        <a:xfrm rot="10800000">
          <a:off x="1641182" y="2146859"/>
          <a:ext cx="701739" cy="23592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pt-BR" sz="900" kern="1200" dirty="0"/>
        </a:p>
      </dsp:txBody>
      <dsp:txXfrm rot="10800000">
        <a:off x="1711959" y="2194044"/>
        <a:ext cx="560185" cy="141553"/>
      </dsp:txXfrm>
    </dsp:sp>
    <dsp:sp modelId="{68249531-6734-4F10-8B1F-68307B4F3838}">
      <dsp:nvSpPr>
        <dsp:cNvPr id="0" name=""/>
        <dsp:cNvSpPr/>
      </dsp:nvSpPr>
      <dsp:spPr>
        <a:xfrm>
          <a:off x="205328" y="1927787"/>
          <a:ext cx="1348136" cy="6740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kern="1200" dirty="0" smtClean="0"/>
            <a:t>Pesquisa como princípio pedagógico</a:t>
          </a:r>
          <a:endParaRPr lang="pt-BR" sz="1100" kern="1200" dirty="0"/>
        </a:p>
      </dsp:txBody>
      <dsp:txXfrm>
        <a:off x="225071" y="1947530"/>
        <a:ext cx="1308650" cy="634582"/>
      </dsp:txXfrm>
    </dsp:sp>
    <dsp:sp modelId="{9A889639-1B55-4287-A75E-5C44911DC5F6}">
      <dsp:nvSpPr>
        <dsp:cNvPr id="0" name=""/>
        <dsp:cNvSpPr/>
      </dsp:nvSpPr>
      <dsp:spPr>
        <a:xfrm rot="18000000">
          <a:off x="1084854" y="1183272"/>
          <a:ext cx="701739" cy="23592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pt-BR" sz="900" kern="1200" dirty="0"/>
        </a:p>
      </dsp:txBody>
      <dsp:txXfrm>
        <a:off x="1155631" y="1230457"/>
        <a:ext cx="560185" cy="1415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1D522-244B-4F8A-9626-D3A5558179B7}">
      <dsp:nvSpPr>
        <dsp:cNvPr id="0" name=""/>
        <dsp:cNvSpPr/>
      </dsp:nvSpPr>
      <dsp:spPr>
        <a:xfrm>
          <a:off x="1317983" y="611"/>
          <a:ext cx="1348136" cy="6740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BR" sz="2400" kern="1200" dirty="0" smtClean="0"/>
            <a:t>Ensino </a:t>
          </a:r>
          <a:endParaRPr lang="pt-BR" sz="2400" kern="1200" dirty="0"/>
        </a:p>
      </dsp:txBody>
      <dsp:txXfrm>
        <a:off x="1337726" y="20354"/>
        <a:ext cx="1308650" cy="634582"/>
      </dsp:txXfrm>
    </dsp:sp>
    <dsp:sp modelId="{6E222CBF-6BBE-47F5-BB8E-FCA8AE338F03}">
      <dsp:nvSpPr>
        <dsp:cNvPr id="0" name=""/>
        <dsp:cNvSpPr/>
      </dsp:nvSpPr>
      <dsp:spPr>
        <a:xfrm rot="3600000">
          <a:off x="2197510" y="1183272"/>
          <a:ext cx="701739" cy="23592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pt-BR" sz="1000" kern="1200" dirty="0"/>
        </a:p>
      </dsp:txBody>
      <dsp:txXfrm>
        <a:off x="2268287" y="1230457"/>
        <a:ext cx="560185" cy="141553"/>
      </dsp:txXfrm>
    </dsp:sp>
    <dsp:sp modelId="{8C69CB7D-0C0A-4CAE-9CA6-6B16CD28F861}">
      <dsp:nvSpPr>
        <dsp:cNvPr id="0" name=""/>
        <dsp:cNvSpPr/>
      </dsp:nvSpPr>
      <dsp:spPr>
        <a:xfrm>
          <a:off x="2430639" y="1927787"/>
          <a:ext cx="1348136" cy="6740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BR" sz="2400" kern="1200" dirty="0" smtClean="0"/>
            <a:t>Extensão </a:t>
          </a:r>
          <a:endParaRPr lang="pt-BR" sz="2400" kern="1200" dirty="0"/>
        </a:p>
      </dsp:txBody>
      <dsp:txXfrm>
        <a:off x="2450382" y="1947530"/>
        <a:ext cx="1308650" cy="634582"/>
      </dsp:txXfrm>
    </dsp:sp>
    <dsp:sp modelId="{C19E0DDA-D047-4221-A63D-5590B9CF0A2C}">
      <dsp:nvSpPr>
        <dsp:cNvPr id="0" name=""/>
        <dsp:cNvSpPr/>
      </dsp:nvSpPr>
      <dsp:spPr>
        <a:xfrm rot="10800000">
          <a:off x="1641182" y="2146859"/>
          <a:ext cx="701739" cy="23592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pt-BR" sz="1000" kern="1200" dirty="0"/>
        </a:p>
      </dsp:txBody>
      <dsp:txXfrm rot="10800000">
        <a:off x="1711959" y="2194044"/>
        <a:ext cx="560185" cy="141553"/>
      </dsp:txXfrm>
    </dsp:sp>
    <dsp:sp modelId="{68249531-6734-4F10-8B1F-68307B4F3838}">
      <dsp:nvSpPr>
        <dsp:cNvPr id="0" name=""/>
        <dsp:cNvSpPr/>
      </dsp:nvSpPr>
      <dsp:spPr>
        <a:xfrm>
          <a:off x="205328" y="1927787"/>
          <a:ext cx="1348136" cy="6740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BR" sz="2400" kern="1200" dirty="0" smtClean="0"/>
            <a:t>Pesquisa</a:t>
          </a:r>
          <a:endParaRPr lang="pt-BR" sz="2400" kern="1200" dirty="0"/>
        </a:p>
      </dsp:txBody>
      <dsp:txXfrm>
        <a:off x="225071" y="1947530"/>
        <a:ext cx="1308650" cy="634582"/>
      </dsp:txXfrm>
    </dsp:sp>
    <dsp:sp modelId="{9A889639-1B55-4287-A75E-5C44911DC5F6}">
      <dsp:nvSpPr>
        <dsp:cNvPr id="0" name=""/>
        <dsp:cNvSpPr/>
      </dsp:nvSpPr>
      <dsp:spPr>
        <a:xfrm rot="18000000">
          <a:off x="1084854" y="1183272"/>
          <a:ext cx="701739" cy="23592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pt-BR" sz="1000" kern="1200" dirty="0"/>
        </a:p>
      </dsp:txBody>
      <dsp:txXfrm>
        <a:off x="1155631" y="1230457"/>
        <a:ext cx="560185" cy="141553"/>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1B840A32-FFAC-4303-9585-40C73BC799B7}" type="datetimeFigureOut">
              <a:rPr lang="pt-BR"/>
              <a:pPr>
                <a:defRPr/>
              </a:pPr>
              <a:t>05/08/2019</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dirty="0"/>
          </a:p>
        </p:txBody>
      </p:sp>
      <p:sp>
        <p:nvSpPr>
          <p:cNvPr id="6" name="Espaço Reservado para Número de Slide 5"/>
          <p:cNvSpPr>
            <a:spLocks noGrp="1"/>
          </p:cNvSpPr>
          <p:nvPr>
            <p:ph type="sldNum" sz="quarter" idx="12"/>
          </p:nvPr>
        </p:nvSpPr>
        <p:spPr/>
        <p:txBody>
          <a:bodyPr/>
          <a:lstStyle>
            <a:lvl1pPr>
              <a:defRPr/>
            </a:lvl1pPr>
          </a:lstStyle>
          <a:p>
            <a:fld id="{B98DBD58-920D-4618-BC69-6D151E0B5253}" type="slidenum">
              <a:rPr lang="pt-BR"/>
              <a:pPr/>
              <a:t>‹nº›</a:t>
            </a:fld>
            <a:endParaRPr lang="pt-BR" dirty="0"/>
          </a:p>
        </p:txBody>
      </p:sp>
    </p:spTree>
    <p:extLst>
      <p:ext uri="{BB962C8B-B14F-4D97-AF65-F5344CB8AC3E}">
        <p14:creationId xmlns:p14="http://schemas.microsoft.com/office/powerpoint/2010/main" val="646779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29A0871B-1D19-41A4-A207-92B6D5A92BE9}" type="datetimeFigureOut">
              <a:rPr lang="pt-BR"/>
              <a:pPr>
                <a:defRPr/>
              </a:pPr>
              <a:t>05/08/2019</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dirty="0"/>
          </a:p>
        </p:txBody>
      </p:sp>
      <p:sp>
        <p:nvSpPr>
          <p:cNvPr id="6" name="Espaço Reservado para Número de Slide 5"/>
          <p:cNvSpPr>
            <a:spLocks noGrp="1"/>
          </p:cNvSpPr>
          <p:nvPr>
            <p:ph type="sldNum" sz="quarter" idx="12"/>
          </p:nvPr>
        </p:nvSpPr>
        <p:spPr/>
        <p:txBody>
          <a:bodyPr/>
          <a:lstStyle>
            <a:lvl1pPr>
              <a:defRPr/>
            </a:lvl1pPr>
          </a:lstStyle>
          <a:p>
            <a:fld id="{237FB8B3-B13E-4930-9533-90DA526E9ABE}" type="slidenum">
              <a:rPr lang="pt-BR"/>
              <a:pPr/>
              <a:t>‹nº›</a:t>
            </a:fld>
            <a:endParaRPr lang="pt-BR" dirty="0"/>
          </a:p>
        </p:txBody>
      </p:sp>
    </p:spTree>
    <p:extLst>
      <p:ext uri="{BB962C8B-B14F-4D97-AF65-F5344CB8AC3E}">
        <p14:creationId xmlns:p14="http://schemas.microsoft.com/office/powerpoint/2010/main" val="238019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05979"/>
            <a:ext cx="6019800" cy="4388644"/>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0C836AD3-02CF-447A-A235-57F09F6515EB}" type="datetimeFigureOut">
              <a:rPr lang="pt-BR"/>
              <a:pPr>
                <a:defRPr/>
              </a:pPr>
              <a:t>05/08/2019</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dirty="0"/>
          </a:p>
        </p:txBody>
      </p:sp>
      <p:sp>
        <p:nvSpPr>
          <p:cNvPr id="6" name="Espaço Reservado para Número de Slide 5"/>
          <p:cNvSpPr>
            <a:spLocks noGrp="1"/>
          </p:cNvSpPr>
          <p:nvPr>
            <p:ph type="sldNum" sz="quarter" idx="12"/>
          </p:nvPr>
        </p:nvSpPr>
        <p:spPr/>
        <p:txBody>
          <a:bodyPr/>
          <a:lstStyle>
            <a:lvl1pPr>
              <a:defRPr/>
            </a:lvl1pPr>
          </a:lstStyle>
          <a:p>
            <a:fld id="{FC664D74-DDCA-47D6-AE1A-242138271F6A}" type="slidenum">
              <a:rPr lang="pt-BR"/>
              <a:pPr/>
              <a:t>‹nº›</a:t>
            </a:fld>
            <a:endParaRPr lang="pt-BR" dirty="0"/>
          </a:p>
        </p:txBody>
      </p:sp>
    </p:spTree>
    <p:extLst>
      <p:ext uri="{BB962C8B-B14F-4D97-AF65-F5344CB8AC3E}">
        <p14:creationId xmlns:p14="http://schemas.microsoft.com/office/powerpoint/2010/main" val="4016600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D922B8C4-705D-4A1E-BB1F-6EFA64E55B75}" type="datetimeFigureOut">
              <a:rPr lang="pt-BR"/>
              <a:pPr>
                <a:defRPr/>
              </a:pPr>
              <a:t>05/08/2019</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dirty="0"/>
          </a:p>
        </p:txBody>
      </p:sp>
      <p:sp>
        <p:nvSpPr>
          <p:cNvPr id="6" name="Espaço Reservado para Número de Slide 5"/>
          <p:cNvSpPr>
            <a:spLocks noGrp="1"/>
          </p:cNvSpPr>
          <p:nvPr>
            <p:ph type="sldNum" sz="quarter" idx="12"/>
          </p:nvPr>
        </p:nvSpPr>
        <p:spPr/>
        <p:txBody>
          <a:bodyPr/>
          <a:lstStyle>
            <a:lvl1pPr>
              <a:defRPr/>
            </a:lvl1pPr>
          </a:lstStyle>
          <a:p>
            <a:fld id="{ED16DDE2-A011-4F32-AEE3-293B1D6BA571}" type="slidenum">
              <a:rPr lang="pt-BR"/>
              <a:pPr/>
              <a:t>‹nº›</a:t>
            </a:fld>
            <a:endParaRPr lang="pt-BR" dirty="0"/>
          </a:p>
        </p:txBody>
      </p:sp>
    </p:spTree>
    <p:extLst>
      <p:ext uri="{BB962C8B-B14F-4D97-AF65-F5344CB8AC3E}">
        <p14:creationId xmlns:p14="http://schemas.microsoft.com/office/powerpoint/2010/main" val="1560858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EA97DF43-5CB6-42C5-B6B9-10071AEDD229}" type="datetimeFigureOut">
              <a:rPr lang="pt-BR"/>
              <a:pPr>
                <a:defRPr/>
              </a:pPr>
              <a:t>05/08/2019</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dirty="0"/>
          </a:p>
        </p:txBody>
      </p:sp>
      <p:sp>
        <p:nvSpPr>
          <p:cNvPr id="6" name="Espaço Reservado para Número de Slide 5"/>
          <p:cNvSpPr>
            <a:spLocks noGrp="1"/>
          </p:cNvSpPr>
          <p:nvPr>
            <p:ph type="sldNum" sz="quarter" idx="12"/>
          </p:nvPr>
        </p:nvSpPr>
        <p:spPr/>
        <p:txBody>
          <a:bodyPr/>
          <a:lstStyle>
            <a:lvl1pPr>
              <a:defRPr/>
            </a:lvl1pPr>
          </a:lstStyle>
          <a:p>
            <a:fld id="{1985ACB9-358F-47FB-B7C0-54EBE9457B61}" type="slidenum">
              <a:rPr lang="pt-BR"/>
              <a:pPr/>
              <a:t>‹nº›</a:t>
            </a:fld>
            <a:endParaRPr lang="pt-BR" dirty="0"/>
          </a:p>
        </p:txBody>
      </p:sp>
    </p:spTree>
    <p:extLst>
      <p:ext uri="{BB962C8B-B14F-4D97-AF65-F5344CB8AC3E}">
        <p14:creationId xmlns:p14="http://schemas.microsoft.com/office/powerpoint/2010/main" val="2321570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37BB6DE5-393C-4E69-8FC7-083E059243F9}" type="datetimeFigureOut">
              <a:rPr lang="pt-BR"/>
              <a:pPr>
                <a:defRPr/>
              </a:pPr>
              <a:t>05/08/2019</a:t>
            </a:fld>
            <a:endParaRPr lang="pt-BR" dirty="0"/>
          </a:p>
        </p:txBody>
      </p:sp>
      <p:sp>
        <p:nvSpPr>
          <p:cNvPr id="6" name="Espaço Reservado para Rodapé 4"/>
          <p:cNvSpPr>
            <a:spLocks noGrp="1"/>
          </p:cNvSpPr>
          <p:nvPr>
            <p:ph type="ftr" sz="quarter" idx="11"/>
          </p:nvPr>
        </p:nvSpPr>
        <p:spPr/>
        <p:txBody>
          <a:bodyPr/>
          <a:lstStyle>
            <a:lvl1pPr>
              <a:defRPr/>
            </a:lvl1pPr>
          </a:lstStyle>
          <a:p>
            <a:pPr>
              <a:defRPr/>
            </a:pPr>
            <a:endParaRPr lang="pt-BR" dirty="0"/>
          </a:p>
        </p:txBody>
      </p:sp>
      <p:sp>
        <p:nvSpPr>
          <p:cNvPr id="7" name="Espaço Reservado para Número de Slide 5"/>
          <p:cNvSpPr>
            <a:spLocks noGrp="1"/>
          </p:cNvSpPr>
          <p:nvPr>
            <p:ph type="sldNum" sz="quarter" idx="12"/>
          </p:nvPr>
        </p:nvSpPr>
        <p:spPr/>
        <p:txBody>
          <a:bodyPr/>
          <a:lstStyle>
            <a:lvl1pPr>
              <a:defRPr/>
            </a:lvl1pPr>
          </a:lstStyle>
          <a:p>
            <a:fld id="{8122FA60-7D7F-4C60-A424-49B91BE674EE}" type="slidenum">
              <a:rPr lang="pt-BR"/>
              <a:pPr/>
              <a:t>‹nº›</a:t>
            </a:fld>
            <a:endParaRPr lang="pt-BR" dirty="0"/>
          </a:p>
        </p:txBody>
      </p:sp>
    </p:spTree>
    <p:extLst>
      <p:ext uri="{BB962C8B-B14F-4D97-AF65-F5344CB8AC3E}">
        <p14:creationId xmlns:p14="http://schemas.microsoft.com/office/powerpoint/2010/main" val="340890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4C08E873-E31B-4CE1-9372-29D811E80053}" type="datetimeFigureOut">
              <a:rPr lang="pt-BR"/>
              <a:pPr>
                <a:defRPr/>
              </a:pPr>
              <a:t>05/08/2019</a:t>
            </a:fld>
            <a:endParaRPr lang="pt-BR" dirty="0"/>
          </a:p>
        </p:txBody>
      </p:sp>
      <p:sp>
        <p:nvSpPr>
          <p:cNvPr id="8" name="Espaço Reservado para Rodapé 4"/>
          <p:cNvSpPr>
            <a:spLocks noGrp="1"/>
          </p:cNvSpPr>
          <p:nvPr>
            <p:ph type="ftr" sz="quarter" idx="11"/>
          </p:nvPr>
        </p:nvSpPr>
        <p:spPr/>
        <p:txBody>
          <a:bodyPr/>
          <a:lstStyle>
            <a:lvl1pPr>
              <a:defRPr/>
            </a:lvl1pPr>
          </a:lstStyle>
          <a:p>
            <a:pPr>
              <a:defRPr/>
            </a:pPr>
            <a:endParaRPr lang="pt-BR" dirty="0"/>
          </a:p>
        </p:txBody>
      </p:sp>
      <p:sp>
        <p:nvSpPr>
          <p:cNvPr id="9" name="Espaço Reservado para Número de Slide 5"/>
          <p:cNvSpPr>
            <a:spLocks noGrp="1"/>
          </p:cNvSpPr>
          <p:nvPr>
            <p:ph type="sldNum" sz="quarter" idx="12"/>
          </p:nvPr>
        </p:nvSpPr>
        <p:spPr/>
        <p:txBody>
          <a:bodyPr/>
          <a:lstStyle>
            <a:lvl1pPr>
              <a:defRPr/>
            </a:lvl1pPr>
          </a:lstStyle>
          <a:p>
            <a:fld id="{D53C808A-A9D9-49A5-BBAC-976145EF10EB}" type="slidenum">
              <a:rPr lang="pt-BR"/>
              <a:pPr/>
              <a:t>‹nº›</a:t>
            </a:fld>
            <a:endParaRPr lang="pt-BR" dirty="0"/>
          </a:p>
        </p:txBody>
      </p:sp>
    </p:spTree>
    <p:extLst>
      <p:ext uri="{BB962C8B-B14F-4D97-AF65-F5344CB8AC3E}">
        <p14:creationId xmlns:p14="http://schemas.microsoft.com/office/powerpoint/2010/main" val="3862627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ED4227A1-CDF9-4623-8D8B-72A589962FDF}" type="datetimeFigureOut">
              <a:rPr lang="pt-BR"/>
              <a:pPr>
                <a:defRPr/>
              </a:pPr>
              <a:t>05/08/2019</a:t>
            </a:fld>
            <a:endParaRPr lang="pt-BR" dirty="0"/>
          </a:p>
        </p:txBody>
      </p:sp>
      <p:sp>
        <p:nvSpPr>
          <p:cNvPr id="4" name="Espaço Reservado para Rodapé 4"/>
          <p:cNvSpPr>
            <a:spLocks noGrp="1"/>
          </p:cNvSpPr>
          <p:nvPr>
            <p:ph type="ftr" sz="quarter" idx="11"/>
          </p:nvPr>
        </p:nvSpPr>
        <p:spPr/>
        <p:txBody>
          <a:bodyPr/>
          <a:lstStyle>
            <a:lvl1pPr>
              <a:defRPr/>
            </a:lvl1pPr>
          </a:lstStyle>
          <a:p>
            <a:pPr>
              <a:defRPr/>
            </a:pPr>
            <a:endParaRPr lang="pt-BR" dirty="0"/>
          </a:p>
        </p:txBody>
      </p:sp>
      <p:sp>
        <p:nvSpPr>
          <p:cNvPr id="5" name="Espaço Reservado para Número de Slide 5"/>
          <p:cNvSpPr>
            <a:spLocks noGrp="1"/>
          </p:cNvSpPr>
          <p:nvPr>
            <p:ph type="sldNum" sz="quarter" idx="12"/>
          </p:nvPr>
        </p:nvSpPr>
        <p:spPr/>
        <p:txBody>
          <a:bodyPr/>
          <a:lstStyle>
            <a:lvl1pPr>
              <a:defRPr/>
            </a:lvl1pPr>
          </a:lstStyle>
          <a:p>
            <a:fld id="{932DAFBC-4778-4785-A9A0-2D54D00277FB}" type="slidenum">
              <a:rPr lang="pt-BR"/>
              <a:pPr/>
              <a:t>‹nº›</a:t>
            </a:fld>
            <a:endParaRPr lang="pt-BR" dirty="0"/>
          </a:p>
        </p:txBody>
      </p:sp>
    </p:spTree>
    <p:extLst>
      <p:ext uri="{BB962C8B-B14F-4D97-AF65-F5344CB8AC3E}">
        <p14:creationId xmlns:p14="http://schemas.microsoft.com/office/powerpoint/2010/main" val="818874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2439DBBC-EB7A-4608-9A66-2BD959CAA08E}" type="datetimeFigureOut">
              <a:rPr lang="pt-BR"/>
              <a:pPr>
                <a:defRPr/>
              </a:pPr>
              <a:t>05/08/2019</a:t>
            </a:fld>
            <a:endParaRPr lang="pt-BR" dirty="0"/>
          </a:p>
        </p:txBody>
      </p:sp>
      <p:sp>
        <p:nvSpPr>
          <p:cNvPr id="3" name="Espaço Reservado para Rodapé 4"/>
          <p:cNvSpPr>
            <a:spLocks noGrp="1"/>
          </p:cNvSpPr>
          <p:nvPr>
            <p:ph type="ftr" sz="quarter" idx="11"/>
          </p:nvPr>
        </p:nvSpPr>
        <p:spPr/>
        <p:txBody>
          <a:bodyPr/>
          <a:lstStyle>
            <a:lvl1pPr>
              <a:defRPr/>
            </a:lvl1pPr>
          </a:lstStyle>
          <a:p>
            <a:pPr>
              <a:defRPr/>
            </a:pPr>
            <a:endParaRPr lang="pt-BR" dirty="0"/>
          </a:p>
        </p:txBody>
      </p:sp>
      <p:sp>
        <p:nvSpPr>
          <p:cNvPr id="4" name="Espaço Reservado para Número de Slide 5"/>
          <p:cNvSpPr>
            <a:spLocks noGrp="1"/>
          </p:cNvSpPr>
          <p:nvPr>
            <p:ph type="sldNum" sz="quarter" idx="12"/>
          </p:nvPr>
        </p:nvSpPr>
        <p:spPr/>
        <p:txBody>
          <a:bodyPr/>
          <a:lstStyle>
            <a:lvl1pPr>
              <a:defRPr/>
            </a:lvl1pPr>
          </a:lstStyle>
          <a:p>
            <a:fld id="{40343050-47C6-4E79-9FAA-4832C3AB7543}" type="slidenum">
              <a:rPr lang="pt-BR"/>
              <a:pPr/>
              <a:t>‹nº›</a:t>
            </a:fld>
            <a:endParaRPr lang="pt-BR" dirty="0"/>
          </a:p>
        </p:txBody>
      </p:sp>
    </p:spTree>
    <p:extLst>
      <p:ext uri="{BB962C8B-B14F-4D97-AF65-F5344CB8AC3E}">
        <p14:creationId xmlns:p14="http://schemas.microsoft.com/office/powerpoint/2010/main" val="2340926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B196479B-8B2D-4144-9F53-4F12BFC8704B}" type="datetimeFigureOut">
              <a:rPr lang="pt-BR"/>
              <a:pPr>
                <a:defRPr/>
              </a:pPr>
              <a:t>05/08/2019</a:t>
            </a:fld>
            <a:endParaRPr lang="pt-BR" dirty="0"/>
          </a:p>
        </p:txBody>
      </p:sp>
      <p:sp>
        <p:nvSpPr>
          <p:cNvPr id="6" name="Espaço Reservado para Rodapé 4"/>
          <p:cNvSpPr>
            <a:spLocks noGrp="1"/>
          </p:cNvSpPr>
          <p:nvPr>
            <p:ph type="ftr" sz="quarter" idx="11"/>
          </p:nvPr>
        </p:nvSpPr>
        <p:spPr/>
        <p:txBody>
          <a:bodyPr/>
          <a:lstStyle>
            <a:lvl1pPr>
              <a:defRPr/>
            </a:lvl1pPr>
          </a:lstStyle>
          <a:p>
            <a:pPr>
              <a:defRPr/>
            </a:pPr>
            <a:endParaRPr lang="pt-BR" dirty="0"/>
          </a:p>
        </p:txBody>
      </p:sp>
      <p:sp>
        <p:nvSpPr>
          <p:cNvPr id="7" name="Espaço Reservado para Número de Slide 5"/>
          <p:cNvSpPr>
            <a:spLocks noGrp="1"/>
          </p:cNvSpPr>
          <p:nvPr>
            <p:ph type="sldNum" sz="quarter" idx="12"/>
          </p:nvPr>
        </p:nvSpPr>
        <p:spPr/>
        <p:txBody>
          <a:bodyPr/>
          <a:lstStyle>
            <a:lvl1pPr>
              <a:defRPr/>
            </a:lvl1pPr>
          </a:lstStyle>
          <a:p>
            <a:fld id="{7D0B0DCF-0C69-468B-96DB-715C7435ECD3}" type="slidenum">
              <a:rPr lang="pt-BR"/>
              <a:pPr/>
              <a:t>‹nº›</a:t>
            </a:fld>
            <a:endParaRPr lang="pt-BR" dirty="0"/>
          </a:p>
        </p:txBody>
      </p:sp>
    </p:spTree>
    <p:extLst>
      <p:ext uri="{BB962C8B-B14F-4D97-AF65-F5344CB8AC3E}">
        <p14:creationId xmlns:p14="http://schemas.microsoft.com/office/powerpoint/2010/main" val="173828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dirty="0" smtClean="0"/>
              <a:t>Clique no ícone para adicionar uma imagem</a:t>
            </a:r>
            <a:endParaRPr lang="pt-BR" noProof="0" dirty="0"/>
          </a:p>
        </p:txBody>
      </p:sp>
      <p:sp>
        <p:nvSpPr>
          <p:cNvPr id="4" name="Espaço Reservado para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5506FF2C-CB74-463B-AAA9-23294DEF7643}" type="datetimeFigureOut">
              <a:rPr lang="pt-BR"/>
              <a:pPr>
                <a:defRPr/>
              </a:pPr>
              <a:t>05/08/2019</a:t>
            </a:fld>
            <a:endParaRPr lang="pt-BR" dirty="0"/>
          </a:p>
        </p:txBody>
      </p:sp>
      <p:sp>
        <p:nvSpPr>
          <p:cNvPr id="6" name="Espaço Reservado para Rodapé 4"/>
          <p:cNvSpPr>
            <a:spLocks noGrp="1"/>
          </p:cNvSpPr>
          <p:nvPr>
            <p:ph type="ftr" sz="quarter" idx="11"/>
          </p:nvPr>
        </p:nvSpPr>
        <p:spPr/>
        <p:txBody>
          <a:bodyPr/>
          <a:lstStyle>
            <a:lvl1pPr>
              <a:defRPr/>
            </a:lvl1pPr>
          </a:lstStyle>
          <a:p>
            <a:pPr>
              <a:defRPr/>
            </a:pPr>
            <a:endParaRPr lang="pt-BR" dirty="0"/>
          </a:p>
        </p:txBody>
      </p:sp>
      <p:sp>
        <p:nvSpPr>
          <p:cNvPr id="7" name="Espaço Reservado para Número de Slide 5"/>
          <p:cNvSpPr>
            <a:spLocks noGrp="1"/>
          </p:cNvSpPr>
          <p:nvPr>
            <p:ph type="sldNum" sz="quarter" idx="12"/>
          </p:nvPr>
        </p:nvSpPr>
        <p:spPr/>
        <p:txBody>
          <a:bodyPr/>
          <a:lstStyle>
            <a:lvl1pPr>
              <a:defRPr/>
            </a:lvl1pPr>
          </a:lstStyle>
          <a:p>
            <a:fld id="{BC2FA717-C321-44CD-B190-2FCA1F7769CC}" type="slidenum">
              <a:rPr lang="pt-BR"/>
              <a:pPr/>
              <a:t>‹nº›</a:t>
            </a:fld>
            <a:endParaRPr lang="pt-BR" dirty="0"/>
          </a:p>
        </p:txBody>
      </p:sp>
    </p:spTree>
    <p:extLst>
      <p:ext uri="{BB962C8B-B14F-4D97-AF65-F5344CB8AC3E}">
        <p14:creationId xmlns:p14="http://schemas.microsoft.com/office/powerpoint/2010/main" val="1163432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p>
        </p:txBody>
      </p:sp>
      <p:sp>
        <p:nvSpPr>
          <p:cNvPr id="1027" name="Espaço Reservado para Texto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4" name="Espaço Reservado para Data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8898A97-DCB0-4905-8B5D-86F2853EFF02}" type="datetimeFigureOut">
              <a:rPr lang="pt-BR"/>
              <a:pPr>
                <a:defRPr/>
              </a:pPr>
              <a:t>05/08/2019</a:t>
            </a:fld>
            <a:endParaRPr lang="pt-BR" dirty="0"/>
          </a:p>
        </p:txBody>
      </p:sp>
      <p:sp>
        <p:nvSpPr>
          <p:cNvPr id="5" name="Espaço Reservado para Rodapé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dirty="0"/>
          </a:p>
        </p:txBody>
      </p:sp>
      <p:sp>
        <p:nvSpPr>
          <p:cNvPr id="6" name="Espaço Reservado para Número de Slide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77B7C00-4F1F-49F6-B75D-3F70B87F563D}" type="slidenum">
              <a:rPr lang="pt-BR"/>
              <a:pPr/>
              <a:t>‹nº›</a:t>
            </a:fld>
            <a:endParaRPr lang="pt-B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novaescola.org.br/conteudo/11890/quanto-custa-um-aluno-no-brasil?gclid=EAIaIQobChMIuJ-k4Kbt4wIVFA6RCh3PMwjmEAAYASAAEgLWhPD_BwE"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C&#225;rmen%20L&#250;cia%20diz%20que%20preso%20custa%2013%20vezes%20mais%20do%20que%20um%20estudante%20no%20Brasil%20-%20Portal%20CNJ.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relatorio-de-gestao-2018_IFMS.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cielo.br/pdf/es/v26n92/v26n92a17.pdf"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portal.mec.gov.br/docman/julho-2013-pdf/13677-diretrizes-educacao-basica-2013-pdf/file" TargetMode="External"/><Relationship Id="rId5" Type="http://schemas.openxmlformats.org/officeDocument/2006/relationships/hyperlink" Target="https://pt.slideshare.net/reissulz/lei-11892-08ifcomentadafinal" TargetMode="External"/><Relationship Id="rId4" Type="http://schemas.openxmlformats.org/officeDocument/2006/relationships/hyperlink" Target="Lei%20que%20cria%20os%20IFs.pdf" TargetMode="Externa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hyperlink" Target="Esquema%20para%20explicar%20cap%204%20e%20os%20multiplos%20significados.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ítulo 1"/>
          <p:cNvSpPr txBox="1">
            <a:spLocks/>
          </p:cNvSpPr>
          <p:nvPr/>
        </p:nvSpPr>
        <p:spPr bwMode="auto">
          <a:xfrm>
            <a:off x="0" y="3576762"/>
            <a:ext cx="9144000" cy="72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2400" dirty="0" smtClean="0">
                <a:solidFill>
                  <a:srgbClr val="359830"/>
                </a:solidFill>
              </a:rPr>
              <a:t>O sucesso dos Institutos Federais como política pública </a:t>
            </a:r>
            <a:endParaRPr lang="pt-BR" altLang="pt-BR" sz="2400" dirty="0">
              <a:solidFill>
                <a:srgbClr val="359830"/>
              </a:solidFill>
            </a:endParaRPr>
          </a:p>
          <a:p>
            <a:pPr algn="ctr" eaLnBrk="1" hangingPunct="1">
              <a:spcBef>
                <a:spcPct val="0"/>
              </a:spcBef>
              <a:buFontTx/>
              <a:buNone/>
            </a:pPr>
            <a:endParaRPr lang="pt-BR" altLang="pt-BR" sz="2400" dirty="0">
              <a:solidFill>
                <a:srgbClr val="359830"/>
              </a:solidFill>
            </a:endParaRPr>
          </a:p>
        </p:txBody>
      </p:sp>
      <p:sp>
        <p:nvSpPr>
          <p:cNvPr id="5" name="CaixaDeTexto 4"/>
          <p:cNvSpPr txBox="1"/>
          <p:nvPr/>
        </p:nvSpPr>
        <p:spPr>
          <a:xfrm>
            <a:off x="2078038" y="4551363"/>
            <a:ext cx="6886575" cy="307975"/>
          </a:xfrm>
          <a:prstGeom prst="rect">
            <a:avLst/>
          </a:prstGeom>
          <a:noFill/>
        </p:spPr>
        <p:txBody>
          <a:bodyPr>
            <a:spAutoFit/>
          </a:bodyPr>
          <a:lstStyle/>
          <a:p>
            <a:pPr fontAlgn="auto">
              <a:spcBef>
                <a:spcPts val="0"/>
              </a:spcBef>
              <a:spcAft>
                <a:spcPts val="0"/>
              </a:spcAft>
              <a:defRPr/>
            </a:pPr>
            <a:r>
              <a:rPr lang="pt-BR" sz="1400" dirty="0" smtClean="0">
                <a:solidFill>
                  <a:schemeClr val="bg1">
                    <a:lumMod val="50000"/>
                  </a:schemeClr>
                </a:solidFill>
                <a:latin typeface="+mn-lt"/>
                <a:cs typeface="+mn-cs"/>
              </a:rPr>
              <a:t>PROF. DR. ANDERSON MARTINS CORRÊA</a:t>
            </a:r>
            <a:endParaRPr lang="pt-BR" sz="1400" dirty="0">
              <a:solidFill>
                <a:schemeClr val="bg1">
                  <a:lumMod val="50000"/>
                </a:schemeClr>
              </a:solidFill>
              <a:latin typeface="+mn-lt"/>
              <a:cs typeface="+mn-cs"/>
            </a:endParaRPr>
          </a:p>
        </p:txBody>
      </p:sp>
      <p:pic>
        <p:nvPicPr>
          <p:cNvPr id="4" name="Imagem 3" descr="SeminÃ¡rio EPT - IFMS - 2019"/>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109913"/>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259632" y="195486"/>
            <a:ext cx="7416824"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pt-BR" sz="4000" b="1" dirty="0" smtClean="0">
                <a:solidFill>
                  <a:srgbClr val="359830"/>
                </a:solidFill>
              </a:rPr>
              <a:t>Alguns dados dos IFs</a:t>
            </a:r>
            <a:endParaRPr lang="pt-BR" sz="4000" dirty="0">
              <a:solidFill>
                <a:srgbClr val="359830"/>
              </a:solidFill>
            </a:endParaRPr>
          </a:p>
        </p:txBody>
      </p:sp>
      <p:sp>
        <p:nvSpPr>
          <p:cNvPr id="3" name="Retângulo 2"/>
          <p:cNvSpPr/>
          <p:nvPr/>
        </p:nvSpPr>
        <p:spPr>
          <a:xfrm>
            <a:off x="179512" y="1779662"/>
            <a:ext cx="8640960" cy="3158557"/>
          </a:xfrm>
          <a:prstGeom prst="rect">
            <a:avLst/>
          </a:prstGeom>
        </p:spPr>
        <p:txBody>
          <a:bodyPr wrap="square">
            <a:spAutoFit/>
          </a:bodyPr>
          <a:lstStyle/>
          <a:p>
            <a:pPr algn="just">
              <a:lnSpc>
                <a:spcPct val="107000"/>
              </a:lnSpc>
              <a:spcAft>
                <a:spcPts val="800"/>
              </a:spcAft>
            </a:pPr>
            <a:r>
              <a:rPr lang="pt-BR" dirty="0">
                <a:ea typeface="Calibri" panose="020F0502020204030204" pitchFamily="34" charset="0"/>
                <a:cs typeface="Times New Roman" panose="02020603050405020304" pitchFamily="18" charset="0"/>
              </a:rPr>
              <a:t>ÍNDICE DE TITULAÇÃO DO CORPO DOCENTE (ITCD)</a:t>
            </a:r>
          </a:p>
          <a:p>
            <a:pPr algn="just">
              <a:lnSpc>
                <a:spcPct val="107000"/>
              </a:lnSpc>
              <a:spcAft>
                <a:spcPts val="800"/>
              </a:spcAft>
            </a:pPr>
            <a:r>
              <a:rPr lang="pt-BR" dirty="0" smtClean="0">
                <a:ea typeface="Calibri" panose="020F0502020204030204" pitchFamily="34" charset="0"/>
                <a:cs typeface="Times New Roman" panose="02020603050405020304" pitchFamily="18" charset="0"/>
              </a:rPr>
              <a:t>O Índice de Titulação do Corpo Docente vem subindo constantemente, indicando a progressiva especialização acadêmica dos professores. No ano de 2017 o ITCD atingiu o nível 4,0, o que indica que a titulação padrão da Rede é equivalente ao nível de Mestrado. Com efeito a titulação de Mestrado aparece como a Moda estatística da Rede Federal, contando com 20.220 professores efetivos, ou 52,83% do total. Chama atenção também o expressivo número de professores doutores (10.333), que em 2017 já representam 27% do corpo docente.  Esses números comprovam o altíssimo nível de titulação dos professores da Rede Federal, na qual </a:t>
            </a:r>
            <a:r>
              <a:rPr lang="pt-BR" u="sng" dirty="0" smtClean="0">
                <a:solidFill>
                  <a:srgbClr val="0070C0"/>
                </a:solidFill>
                <a:ea typeface="Calibri" panose="020F0502020204030204" pitchFamily="34" charset="0"/>
                <a:cs typeface="Times New Roman" panose="02020603050405020304" pitchFamily="18" charset="0"/>
              </a:rPr>
              <a:t>a soma de mestres e doutores já totalizam 80% do corpo docente.</a:t>
            </a:r>
            <a:endParaRPr lang="pt-BR" u="sng" dirty="0">
              <a:solidFill>
                <a:srgbClr val="0070C0"/>
              </a:solidFill>
              <a:ea typeface="Calibri" panose="020F0502020204030204" pitchFamily="34" charset="0"/>
              <a:cs typeface="Times New Roman" panose="02020603050405020304" pitchFamily="18" charset="0"/>
            </a:endParaRPr>
          </a:p>
        </p:txBody>
      </p:sp>
      <p:sp>
        <p:nvSpPr>
          <p:cNvPr id="6" name="Retângulo 5"/>
          <p:cNvSpPr/>
          <p:nvPr/>
        </p:nvSpPr>
        <p:spPr>
          <a:xfrm>
            <a:off x="179512" y="855087"/>
            <a:ext cx="8784976" cy="646331"/>
          </a:xfrm>
          <a:prstGeom prst="rect">
            <a:avLst/>
          </a:prstGeom>
        </p:spPr>
        <p:txBody>
          <a:bodyPr wrap="square">
            <a:spAutoFit/>
          </a:bodyPr>
          <a:lstStyle/>
          <a:p>
            <a:pPr algn="ctr"/>
            <a:r>
              <a:rPr lang="pt-BR" dirty="0"/>
              <a:t>RELATÓRIO ANUAL DE ANÁLISE DOS INDICADORES DE GESTÃO DAS INSTITUIÇÕES FEDERAIS DE EDUCAÇÃO PROFISSIONAL, CIENTÍFICA E </a:t>
            </a:r>
            <a:r>
              <a:rPr lang="pt-BR" dirty="0" smtClean="0"/>
              <a:t>TECNOLÓGICA - 2017</a:t>
            </a:r>
            <a:endParaRPr lang="pt-BR" dirty="0"/>
          </a:p>
        </p:txBody>
      </p:sp>
    </p:spTree>
    <p:extLst>
      <p:ext uri="{BB962C8B-B14F-4D97-AF65-F5344CB8AC3E}">
        <p14:creationId xmlns:p14="http://schemas.microsoft.com/office/powerpoint/2010/main" val="781148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259632" y="195486"/>
            <a:ext cx="7416824"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pt-BR" sz="4000" b="1" dirty="0" smtClean="0">
                <a:solidFill>
                  <a:srgbClr val="359830"/>
                </a:solidFill>
              </a:rPr>
              <a:t>Alguns dados dos IFs</a:t>
            </a:r>
            <a:endParaRPr lang="pt-BR" sz="4000" dirty="0">
              <a:solidFill>
                <a:srgbClr val="359830"/>
              </a:solidFill>
            </a:endParaRPr>
          </a:p>
        </p:txBody>
      </p:sp>
      <p:sp>
        <p:nvSpPr>
          <p:cNvPr id="6" name="Retângulo 5"/>
          <p:cNvSpPr/>
          <p:nvPr/>
        </p:nvSpPr>
        <p:spPr>
          <a:xfrm>
            <a:off x="179512" y="855087"/>
            <a:ext cx="8784976" cy="646331"/>
          </a:xfrm>
          <a:prstGeom prst="rect">
            <a:avLst/>
          </a:prstGeom>
        </p:spPr>
        <p:txBody>
          <a:bodyPr wrap="square">
            <a:spAutoFit/>
          </a:bodyPr>
          <a:lstStyle/>
          <a:p>
            <a:pPr algn="ctr"/>
            <a:r>
              <a:rPr lang="pt-BR" dirty="0"/>
              <a:t>RELATÓRIO ANUAL DE ANÁLISE DOS INDICADORES DE GESTÃO DAS INSTITUIÇÕES FEDERAIS DE EDUCAÇÃO PROFISSIONAL, CIENTÍFICA E </a:t>
            </a:r>
            <a:r>
              <a:rPr lang="pt-BR" dirty="0" smtClean="0"/>
              <a:t>TECNOLÓGICA - 2017</a:t>
            </a:r>
            <a:endParaRPr lang="pt-BR" dirty="0"/>
          </a:p>
        </p:txBody>
      </p:sp>
      <p:graphicFrame>
        <p:nvGraphicFramePr>
          <p:cNvPr id="7" name="Tabela 6"/>
          <p:cNvGraphicFramePr>
            <a:graphicFrameLocks noGrp="1"/>
          </p:cNvGraphicFramePr>
          <p:nvPr>
            <p:extLst>
              <p:ext uri="{D42A27DB-BD31-4B8C-83A1-F6EECF244321}">
                <p14:modId xmlns:p14="http://schemas.microsoft.com/office/powerpoint/2010/main" val="2939096375"/>
              </p:ext>
            </p:extLst>
          </p:nvPr>
        </p:nvGraphicFramePr>
        <p:xfrm>
          <a:off x="251520" y="1707654"/>
          <a:ext cx="8352930" cy="1152128"/>
        </p:xfrm>
        <a:graphic>
          <a:graphicData uri="http://schemas.openxmlformats.org/drawingml/2006/table">
            <a:tbl>
              <a:tblPr firstRow="1" firstCol="1" bandRow="1">
                <a:tableStyleId>{5C22544A-7EE6-4342-B048-85BDC9FD1C3A}</a:tableStyleId>
              </a:tblPr>
              <a:tblGrid>
                <a:gridCol w="1391499"/>
                <a:gridCol w="1391499"/>
                <a:gridCol w="1392483"/>
                <a:gridCol w="1392483"/>
                <a:gridCol w="1392483"/>
                <a:gridCol w="1392483"/>
              </a:tblGrid>
              <a:tr h="288032">
                <a:tc gridSpan="6">
                  <a:txBody>
                    <a:bodyPr/>
                    <a:lstStyle/>
                    <a:p>
                      <a:pPr>
                        <a:lnSpc>
                          <a:spcPct val="107000"/>
                        </a:lnSpc>
                        <a:spcAft>
                          <a:spcPts val="0"/>
                        </a:spcAft>
                      </a:pPr>
                      <a:r>
                        <a:rPr lang="pt-BR" sz="1100" dirty="0">
                          <a:effectLst/>
                        </a:rPr>
                        <a:t>GASTOS CORRENTES POR MATRÍCULA (GCM)</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88032">
                <a:tc>
                  <a:txBody>
                    <a:bodyPr/>
                    <a:lstStyle/>
                    <a:p>
                      <a:pPr>
                        <a:lnSpc>
                          <a:spcPct val="107000"/>
                        </a:lnSpc>
                        <a:spcAft>
                          <a:spcPts val="0"/>
                        </a:spcAft>
                      </a:pPr>
                      <a:r>
                        <a:rPr lang="pt-BR" sz="1100" dirty="0">
                          <a:effectLst/>
                        </a:rPr>
                        <a:t>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100" dirty="0">
                          <a:effectLst/>
                        </a:rPr>
                        <a:t>2017</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100" dirty="0">
                          <a:effectLst/>
                        </a:rPr>
                        <a:t>2016</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100" dirty="0">
                          <a:effectLst/>
                        </a:rPr>
                        <a:t>2015</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100" dirty="0">
                          <a:effectLst/>
                        </a:rPr>
                        <a:t>2014</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100" dirty="0">
                          <a:effectLst/>
                        </a:rPr>
                        <a:t>2013</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8032">
                <a:tc>
                  <a:txBody>
                    <a:bodyPr/>
                    <a:lstStyle/>
                    <a:p>
                      <a:pPr>
                        <a:lnSpc>
                          <a:spcPct val="107000"/>
                        </a:lnSpc>
                        <a:spcAft>
                          <a:spcPts val="0"/>
                        </a:spcAft>
                      </a:pPr>
                      <a:r>
                        <a:rPr lang="pt-BR" sz="1100" dirty="0">
                          <a:effectLst/>
                        </a:rPr>
                        <a:t>IFMS</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100" dirty="0">
                          <a:effectLst/>
                        </a:rPr>
                        <a:t>15.844</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100" dirty="0">
                          <a:effectLst/>
                        </a:rPr>
                        <a:t>14.167</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100" dirty="0">
                          <a:effectLst/>
                        </a:rPr>
                        <a:t>13.790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100" dirty="0">
                          <a:effectLst/>
                        </a:rPr>
                        <a:t>17.188</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100" dirty="0">
                          <a:effectLst/>
                        </a:rPr>
                        <a:t>4.973</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8032">
                <a:tc>
                  <a:txBody>
                    <a:bodyPr/>
                    <a:lstStyle/>
                    <a:p>
                      <a:pPr>
                        <a:lnSpc>
                          <a:spcPct val="107000"/>
                        </a:lnSpc>
                        <a:spcAft>
                          <a:spcPts val="0"/>
                        </a:spcAft>
                      </a:pPr>
                      <a:r>
                        <a:rPr lang="pt-BR" sz="1100" dirty="0">
                          <a:effectLst/>
                        </a:rPr>
                        <a:t>Rede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100" dirty="0">
                          <a:effectLst/>
                        </a:rPr>
                        <a:t>16.058</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100" dirty="0">
                          <a:effectLst/>
                        </a:rPr>
                        <a:t>16.811</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100" dirty="0">
                          <a:effectLst/>
                        </a:rPr>
                        <a:t>15.463</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100" dirty="0">
                          <a:effectLst/>
                        </a:rPr>
                        <a:t>11.338</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100" dirty="0">
                          <a:effectLst/>
                        </a:rPr>
                        <a:t>7.708</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8" name="Retângulo 7"/>
          <p:cNvSpPr/>
          <p:nvPr/>
        </p:nvSpPr>
        <p:spPr>
          <a:xfrm>
            <a:off x="211223" y="2931790"/>
            <a:ext cx="8352930" cy="1281633"/>
          </a:xfrm>
          <a:prstGeom prst="rect">
            <a:avLst/>
          </a:prstGeom>
        </p:spPr>
        <p:txBody>
          <a:bodyPr wrap="square">
            <a:spAutoFit/>
          </a:bodyPr>
          <a:lstStyle/>
          <a:p>
            <a:pPr>
              <a:lnSpc>
                <a:spcPct val="107000"/>
              </a:lnSpc>
              <a:spcAft>
                <a:spcPts val="800"/>
              </a:spcAft>
            </a:pPr>
            <a:r>
              <a:rPr lang="pt-BR" dirty="0">
                <a:solidFill>
                  <a:srgbClr val="252626"/>
                </a:solidFill>
                <a:ea typeface="Calibri" panose="020F0502020204030204" pitchFamily="34" charset="0"/>
                <a:cs typeface="Times New Roman" panose="02020603050405020304" pitchFamily="18" charset="0"/>
              </a:rPr>
              <a:t>O Ministério da Educação (MEC) define que o valor anual mínimo nacional por aluno é de R$ 2.091,37 para 2018</a:t>
            </a:r>
            <a:r>
              <a:rPr lang="pt-BR" sz="1600" dirty="0">
                <a:ea typeface="Calibri" panose="020F0502020204030204" pitchFamily="34" charset="0"/>
                <a:cs typeface="Times New Roman" panose="02020603050405020304" pitchFamily="18" charset="0"/>
              </a:rPr>
              <a:t>. Fonte: </a:t>
            </a:r>
            <a:r>
              <a:rPr lang="pt-BR" sz="1200" u="sng" dirty="0">
                <a:solidFill>
                  <a:srgbClr val="0000FF"/>
                </a:solidFill>
                <a:ea typeface="Calibri" panose="020F0502020204030204" pitchFamily="34" charset="0"/>
                <a:cs typeface="Times New Roman" panose="02020603050405020304" pitchFamily="18" charset="0"/>
                <a:hlinkClick r:id="rId3"/>
              </a:rPr>
              <a:t>https://novaescola.org.br/conteudo/11890/quanto-custa-um-aluno-no-brasil?gclid=EAIaIQobChMIuJ-k4Kbt4wIVFA6RCh3PMwjmEAAYASAAEgLWhPD_BwE</a:t>
            </a:r>
            <a:endParaRPr lang="pt-BR" sz="1200" dirty="0">
              <a:ea typeface="Calibri" panose="020F0502020204030204" pitchFamily="34" charset="0"/>
              <a:cs typeface="Times New Roman" panose="02020603050405020304" pitchFamily="18" charset="0"/>
            </a:endParaRPr>
          </a:p>
          <a:p>
            <a:pPr>
              <a:lnSpc>
                <a:spcPct val="107000"/>
              </a:lnSpc>
              <a:spcAft>
                <a:spcPts val="800"/>
              </a:spcAft>
            </a:pPr>
            <a:r>
              <a:rPr lang="pt-BR" dirty="0">
                <a:solidFill>
                  <a:srgbClr val="FF0000"/>
                </a:solidFill>
                <a:ea typeface="Calibri" panose="020F0502020204030204" pitchFamily="34" charset="0"/>
                <a:cs typeface="Times New Roman" panose="02020603050405020304" pitchFamily="18" charset="0"/>
              </a:rPr>
              <a:t>Custo </a:t>
            </a:r>
            <a:r>
              <a:rPr lang="pt-BR" dirty="0">
                <a:solidFill>
                  <a:srgbClr val="FF0000"/>
                </a:solidFill>
                <a:ea typeface="Calibri" panose="020F0502020204030204" pitchFamily="34" charset="0"/>
                <a:cs typeface="Times New Roman" panose="02020603050405020304" pitchFamily="18" charset="0"/>
                <a:hlinkClick r:id="rId4" action="ppaction://hlinkfile"/>
              </a:rPr>
              <a:t>presidiário</a:t>
            </a:r>
            <a:r>
              <a:rPr lang="pt-BR" dirty="0">
                <a:solidFill>
                  <a:srgbClr val="FF0000"/>
                </a:solidFill>
                <a:ea typeface="Calibri" panose="020F0502020204030204" pitchFamily="34" charset="0"/>
                <a:cs typeface="Times New Roman" panose="02020603050405020304" pitchFamily="18" charset="0"/>
              </a:rPr>
              <a:t> nacional em </a:t>
            </a:r>
            <a:r>
              <a:rPr lang="pt-BR" dirty="0" smtClean="0">
                <a:solidFill>
                  <a:srgbClr val="FF0000"/>
                </a:solidFill>
                <a:ea typeface="Calibri" panose="020F0502020204030204" pitchFamily="34" charset="0"/>
                <a:cs typeface="Times New Roman" panose="02020603050405020304" pitchFamily="18" charset="0"/>
              </a:rPr>
              <a:t>média </a:t>
            </a:r>
            <a:r>
              <a:rPr lang="pt-BR" dirty="0">
                <a:solidFill>
                  <a:srgbClr val="FF0000"/>
                </a:solidFill>
                <a:ea typeface="Calibri" panose="020F0502020204030204" pitchFamily="34" charset="0"/>
                <a:cs typeface="Times New Roman" panose="02020603050405020304" pitchFamily="18" charset="0"/>
              </a:rPr>
              <a:t>2400 x 12 = </a:t>
            </a:r>
            <a:r>
              <a:rPr lang="pt-BR" dirty="0" smtClean="0">
                <a:solidFill>
                  <a:srgbClr val="FF0000"/>
                </a:solidFill>
                <a:ea typeface="Calibri" panose="020F0502020204030204" pitchFamily="34" charset="0"/>
                <a:cs typeface="Times New Roman" panose="02020603050405020304" pitchFamily="18" charset="0"/>
              </a:rPr>
              <a:t>28.800</a:t>
            </a:r>
            <a:endParaRPr lang="pt-BR" sz="1600" dirty="0">
              <a:solidFill>
                <a:srgbClr val="FF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19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 calcmode="lin" valueType="num">
                                      <p:cBhvr additive="base">
                                        <p:cTn id="24"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259632" y="195486"/>
            <a:ext cx="7416824"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pt-BR" sz="4000" b="1" dirty="0" smtClean="0">
                <a:solidFill>
                  <a:srgbClr val="359830"/>
                </a:solidFill>
              </a:rPr>
              <a:t>Alguns dados dos IFs</a:t>
            </a:r>
            <a:endParaRPr lang="pt-BR" sz="4000" dirty="0">
              <a:solidFill>
                <a:srgbClr val="359830"/>
              </a:solidFill>
            </a:endParaRPr>
          </a:p>
        </p:txBody>
      </p:sp>
      <p:sp>
        <p:nvSpPr>
          <p:cNvPr id="6" name="Retângulo 5"/>
          <p:cNvSpPr/>
          <p:nvPr/>
        </p:nvSpPr>
        <p:spPr>
          <a:xfrm>
            <a:off x="179512" y="1133331"/>
            <a:ext cx="8784976" cy="646331"/>
          </a:xfrm>
          <a:prstGeom prst="rect">
            <a:avLst/>
          </a:prstGeom>
        </p:spPr>
        <p:txBody>
          <a:bodyPr wrap="square">
            <a:spAutoFit/>
          </a:bodyPr>
          <a:lstStyle/>
          <a:p>
            <a:pPr algn="ctr"/>
            <a:r>
              <a:rPr lang="pt-BR" dirty="0"/>
              <a:t>RELATÓRIO ANUAL DE ANÁLISE DOS INDICADORES DE GESTÃO DAS INSTITUIÇÕES FEDERAIS DE EDUCAÇÃO PROFISSIONAL, CIENTÍFICA E </a:t>
            </a:r>
            <a:r>
              <a:rPr lang="pt-BR" dirty="0" smtClean="0"/>
              <a:t>TECNOLÓGICA - 2017</a:t>
            </a:r>
            <a:endParaRPr lang="pt-BR" dirty="0"/>
          </a:p>
        </p:txBody>
      </p:sp>
      <p:graphicFrame>
        <p:nvGraphicFramePr>
          <p:cNvPr id="2" name="Tabela 1"/>
          <p:cNvGraphicFramePr>
            <a:graphicFrameLocks noGrp="1"/>
          </p:cNvGraphicFramePr>
          <p:nvPr>
            <p:extLst>
              <p:ext uri="{D42A27DB-BD31-4B8C-83A1-F6EECF244321}">
                <p14:modId xmlns:p14="http://schemas.microsoft.com/office/powerpoint/2010/main" val="163079703"/>
              </p:ext>
            </p:extLst>
          </p:nvPr>
        </p:nvGraphicFramePr>
        <p:xfrm>
          <a:off x="287674" y="2211709"/>
          <a:ext cx="8388781" cy="2160240"/>
        </p:xfrm>
        <a:graphic>
          <a:graphicData uri="http://schemas.openxmlformats.org/drawingml/2006/table">
            <a:tbl>
              <a:tblPr firstRow="1" firstCol="1" bandRow="1">
                <a:tableStyleId>{5C22544A-7EE6-4342-B048-85BDC9FD1C3A}</a:tableStyleId>
              </a:tblPr>
              <a:tblGrid>
                <a:gridCol w="1188098"/>
                <a:gridCol w="1233528"/>
                <a:gridCol w="1233528"/>
                <a:gridCol w="1233528"/>
                <a:gridCol w="1233528"/>
                <a:gridCol w="1202912"/>
                <a:gridCol w="1063659"/>
              </a:tblGrid>
              <a:tr h="540060">
                <a:tc gridSpan="6">
                  <a:txBody>
                    <a:bodyPr/>
                    <a:lstStyle/>
                    <a:p>
                      <a:pPr algn="ctr">
                        <a:lnSpc>
                          <a:spcPct val="107000"/>
                        </a:lnSpc>
                        <a:spcAft>
                          <a:spcPts val="0"/>
                        </a:spcAft>
                      </a:pPr>
                      <a:r>
                        <a:rPr lang="pt-BR" sz="1600" dirty="0">
                          <a:effectLst/>
                        </a:rPr>
                        <a:t>DISTRIBUIÇÃO DE MATRÍCULAS POR RENDA PER CAPITA FAMILIAR</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ctr">
                        <a:lnSpc>
                          <a:spcPct val="107000"/>
                        </a:lnSpc>
                        <a:spcAft>
                          <a:spcPts val="0"/>
                        </a:spcAft>
                      </a:pPr>
                      <a:r>
                        <a:rPr lang="pt-BR" sz="1600" dirty="0">
                          <a:effectLst/>
                        </a:rPr>
                        <a:t>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0060">
                <a:tc>
                  <a:txBody>
                    <a:bodyPr/>
                    <a:lstStyle/>
                    <a:p>
                      <a:pPr algn="ctr">
                        <a:lnSpc>
                          <a:spcPct val="107000"/>
                        </a:lnSpc>
                        <a:spcAft>
                          <a:spcPts val="0"/>
                        </a:spcAft>
                      </a:pPr>
                      <a:r>
                        <a:rPr lang="pt-BR" sz="1600" dirty="0">
                          <a:effectLst/>
                        </a:rPr>
                        <a:t>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600" dirty="0">
                          <a:effectLst/>
                        </a:rPr>
                        <a:t>0,0 – 0,5</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600" dirty="0">
                          <a:effectLst/>
                        </a:rPr>
                        <a:t>0,5 – 1,0</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600" dirty="0">
                          <a:effectLst/>
                        </a:rPr>
                        <a:t>1,0 – 1,5</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600" dirty="0">
                          <a:effectLst/>
                        </a:rPr>
                        <a:t>1,5 – 2,5</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600" dirty="0">
                          <a:effectLst/>
                        </a:rPr>
                        <a:t>2,5 – 3,0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600" dirty="0">
                          <a:effectLst/>
                        </a:rPr>
                        <a:t>3,0 -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0060">
                <a:tc>
                  <a:txBody>
                    <a:bodyPr/>
                    <a:lstStyle/>
                    <a:p>
                      <a:pPr algn="ctr">
                        <a:lnSpc>
                          <a:spcPct val="107000"/>
                        </a:lnSpc>
                        <a:spcAft>
                          <a:spcPts val="0"/>
                        </a:spcAft>
                      </a:pPr>
                      <a:r>
                        <a:rPr lang="pt-BR" sz="1600" dirty="0">
                          <a:effectLst/>
                        </a:rPr>
                        <a:t>IFMS</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600" dirty="0">
                          <a:effectLst/>
                        </a:rPr>
                        <a:t>26,06%</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600" dirty="0">
                          <a:effectLst/>
                        </a:rPr>
                        <a:t>30,92%</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600" dirty="0">
                          <a:effectLst/>
                        </a:rPr>
                        <a:t>15,62%</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600" dirty="0">
                          <a:effectLst/>
                        </a:rPr>
                        <a:t>16,53%</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600" dirty="0">
                          <a:effectLst/>
                        </a:rPr>
                        <a:t>6,17%</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600" dirty="0">
                          <a:effectLst/>
                        </a:rPr>
                        <a:t>4,71%</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0060">
                <a:tc>
                  <a:txBody>
                    <a:bodyPr/>
                    <a:lstStyle/>
                    <a:p>
                      <a:pPr algn="ctr">
                        <a:lnSpc>
                          <a:spcPct val="107000"/>
                        </a:lnSpc>
                        <a:spcAft>
                          <a:spcPts val="0"/>
                        </a:spcAft>
                      </a:pPr>
                      <a:r>
                        <a:rPr lang="pt-BR" sz="1600" dirty="0">
                          <a:effectLst/>
                        </a:rPr>
                        <a:t>Rede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600" dirty="0">
                          <a:effectLst/>
                        </a:rPr>
                        <a:t>28,90%</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600" dirty="0">
                          <a:effectLst/>
                        </a:rPr>
                        <a:t>25,93%</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600" dirty="0">
                          <a:effectLst/>
                        </a:rPr>
                        <a:t>17,72%</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600" dirty="0">
                          <a:effectLst/>
                        </a:rPr>
                        <a:t>13,14%</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600" dirty="0">
                          <a:effectLst/>
                        </a:rPr>
                        <a:t>6,26%</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600" dirty="0">
                          <a:effectLst/>
                        </a:rPr>
                        <a:t>8,06%</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CaixaDeTexto 2"/>
          <p:cNvSpPr txBox="1"/>
          <p:nvPr/>
        </p:nvSpPr>
        <p:spPr>
          <a:xfrm>
            <a:off x="2051720" y="4443958"/>
            <a:ext cx="1368152" cy="369332"/>
          </a:xfrm>
          <a:prstGeom prst="rect">
            <a:avLst/>
          </a:prstGeom>
          <a:noFill/>
        </p:spPr>
        <p:txBody>
          <a:bodyPr wrap="square" rtlCol="0">
            <a:spAutoFit/>
          </a:bodyPr>
          <a:lstStyle/>
          <a:p>
            <a:pPr algn="ctr"/>
            <a:r>
              <a:rPr lang="pt-BR" dirty="0" smtClean="0"/>
              <a:t>54,83 %</a:t>
            </a:r>
            <a:endParaRPr lang="pt-BR" dirty="0"/>
          </a:p>
        </p:txBody>
      </p:sp>
      <p:sp>
        <p:nvSpPr>
          <p:cNvPr id="9" name="CaixaDeTexto 8"/>
          <p:cNvSpPr txBox="1"/>
          <p:nvPr/>
        </p:nvSpPr>
        <p:spPr>
          <a:xfrm>
            <a:off x="2195736" y="4443958"/>
            <a:ext cx="2772308" cy="369332"/>
          </a:xfrm>
          <a:prstGeom prst="rect">
            <a:avLst/>
          </a:prstGeom>
          <a:noFill/>
        </p:spPr>
        <p:txBody>
          <a:bodyPr wrap="square" rtlCol="0">
            <a:spAutoFit/>
          </a:bodyPr>
          <a:lstStyle/>
          <a:p>
            <a:pPr algn="ctr"/>
            <a:r>
              <a:rPr lang="pt-BR" dirty="0" smtClean="0"/>
              <a:t>72,55 %</a:t>
            </a:r>
            <a:endParaRPr lang="pt-BR" dirty="0"/>
          </a:p>
        </p:txBody>
      </p:sp>
      <p:sp>
        <p:nvSpPr>
          <p:cNvPr id="10" name="CaixaDeTexto 9"/>
          <p:cNvSpPr txBox="1"/>
          <p:nvPr/>
        </p:nvSpPr>
        <p:spPr>
          <a:xfrm>
            <a:off x="2339752" y="4443958"/>
            <a:ext cx="3888432" cy="369332"/>
          </a:xfrm>
          <a:prstGeom prst="rect">
            <a:avLst/>
          </a:prstGeom>
          <a:noFill/>
        </p:spPr>
        <p:txBody>
          <a:bodyPr wrap="square" rtlCol="0">
            <a:spAutoFit/>
          </a:bodyPr>
          <a:lstStyle/>
          <a:p>
            <a:pPr algn="ctr"/>
            <a:r>
              <a:rPr lang="pt-BR" dirty="0" smtClean="0"/>
              <a:t>85,69 %</a:t>
            </a:r>
            <a:endParaRPr lang="pt-BR" dirty="0"/>
          </a:p>
        </p:txBody>
      </p:sp>
    </p:spTree>
    <p:extLst>
      <p:ext uri="{BB962C8B-B14F-4D97-AF65-F5344CB8AC3E}">
        <p14:creationId xmlns:p14="http://schemas.microsoft.com/office/powerpoint/2010/main" val="244200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259632" y="195486"/>
            <a:ext cx="7416824"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pt-BR" sz="4000" b="1" dirty="0" smtClean="0">
                <a:solidFill>
                  <a:srgbClr val="359830"/>
                </a:solidFill>
              </a:rPr>
              <a:t>Alguns dados do IFMS</a:t>
            </a:r>
            <a:endParaRPr lang="pt-BR" sz="4000" dirty="0">
              <a:solidFill>
                <a:srgbClr val="359830"/>
              </a:solidFill>
            </a:endParaRPr>
          </a:p>
        </p:txBody>
      </p:sp>
      <p:pic>
        <p:nvPicPr>
          <p:cNvPr id="4" name="Imagem 3">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9500" y="1647825"/>
            <a:ext cx="1905000" cy="1847850"/>
          </a:xfrm>
          <a:prstGeom prst="rect">
            <a:avLst/>
          </a:prstGeom>
        </p:spPr>
      </p:pic>
    </p:spTree>
    <p:extLst>
      <p:ext uri="{BB962C8B-B14F-4D97-AF65-F5344CB8AC3E}">
        <p14:creationId xmlns:p14="http://schemas.microsoft.com/office/powerpoint/2010/main" val="66482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259632" y="195486"/>
            <a:ext cx="7416824"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pt-BR" sz="4000" b="1" dirty="0" smtClean="0">
                <a:solidFill>
                  <a:srgbClr val="359830"/>
                </a:solidFill>
              </a:rPr>
              <a:t>Outros dados dos IFs</a:t>
            </a:r>
            <a:endParaRPr lang="pt-BR" sz="4000" dirty="0">
              <a:solidFill>
                <a:srgbClr val="359830"/>
              </a:solidFill>
            </a:endParaRP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1630"/>
            <a:ext cx="4545579" cy="3376416"/>
          </a:xfrm>
          <a:prstGeom prst="rect">
            <a:avLst/>
          </a:prstGeom>
        </p:spPr>
      </p:pic>
      <p:pic>
        <p:nvPicPr>
          <p:cNvPr id="7" name="Image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347614"/>
            <a:ext cx="4566361" cy="3744416"/>
          </a:xfrm>
          <a:prstGeom prst="rect">
            <a:avLst/>
          </a:prstGeom>
        </p:spPr>
      </p:pic>
    </p:spTree>
    <p:extLst>
      <p:ext uri="{BB962C8B-B14F-4D97-AF65-F5344CB8AC3E}">
        <p14:creationId xmlns:p14="http://schemas.microsoft.com/office/powerpoint/2010/main" val="354046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259632" y="195486"/>
            <a:ext cx="7416824"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pt-BR" sz="4000" b="1" dirty="0" smtClean="0">
                <a:solidFill>
                  <a:srgbClr val="359830"/>
                </a:solidFill>
              </a:rPr>
              <a:t>Outros dados dos IFs</a:t>
            </a:r>
            <a:endParaRPr lang="pt-BR" sz="4000" dirty="0">
              <a:solidFill>
                <a:srgbClr val="359830"/>
              </a:solidFill>
            </a:endParaRPr>
          </a:p>
        </p:txBody>
      </p:sp>
      <p:sp>
        <p:nvSpPr>
          <p:cNvPr id="2" name="Retângulo 1"/>
          <p:cNvSpPr/>
          <p:nvPr/>
        </p:nvSpPr>
        <p:spPr>
          <a:xfrm>
            <a:off x="323528" y="915566"/>
            <a:ext cx="8496944" cy="1676741"/>
          </a:xfrm>
          <a:prstGeom prst="rect">
            <a:avLst/>
          </a:prstGeom>
        </p:spPr>
        <p:txBody>
          <a:bodyPr wrap="square">
            <a:spAutoFit/>
          </a:bodyPr>
          <a:lstStyle/>
          <a:p>
            <a:pPr algn="just">
              <a:lnSpc>
                <a:spcPct val="107000"/>
              </a:lnSpc>
              <a:spcAft>
                <a:spcPts val="800"/>
              </a:spcAft>
            </a:pPr>
            <a:r>
              <a:rPr lang="pt-BR" dirty="0">
                <a:latin typeface="Times New Roman" panose="02020603050405020304" pitchFamily="18" charset="0"/>
                <a:ea typeface="Calibri" panose="020F0502020204030204" pitchFamily="34" charset="0"/>
                <a:cs typeface="Times New Roman" panose="02020603050405020304" pitchFamily="18" charset="0"/>
              </a:rPr>
              <a:t>Eu: O que o </a:t>
            </a:r>
            <a:r>
              <a:rPr lang="pt-BR" dirty="0" smtClean="0">
                <a:latin typeface="Times New Roman" panose="02020603050405020304" pitchFamily="18" charset="0"/>
                <a:ea typeface="Calibri" panose="020F0502020204030204" pitchFamily="34" charset="0"/>
                <a:cs typeface="Times New Roman" panose="02020603050405020304" pitchFamily="18" charset="0"/>
              </a:rPr>
              <a:t>IFMS </a:t>
            </a:r>
            <a:r>
              <a:rPr lang="pt-BR" dirty="0">
                <a:latin typeface="Times New Roman" panose="02020603050405020304" pitchFamily="18" charset="0"/>
                <a:ea typeface="Calibri" panose="020F0502020204030204" pitchFamily="34" charset="0"/>
                <a:cs typeface="Times New Roman" panose="02020603050405020304" pitchFamily="18" charset="0"/>
              </a:rPr>
              <a:t>foi para vc???</a:t>
            </a:r>
            <a:endParaRPr lang="pt-BR" sz="1600" dirty="0">
              <a:ea typeface="Calibri" panose="020F0502020204030204" pitchFamily="34" charset="0"/>
              <a:cs typeface="Times New Roman" panose="02020603050405020304" pitchFamily="18" charset="0"/>
            </a:endParaRPr>
          </a:p>
          <a:p>
            <a:pPr algn="just">
              <a:lnSpc>
                <a:spcPct val="107000"/>
              </a:lnSpc>
              <a:spcAft>
                <a:spcPts val="800"/>
              </a:spcAft>
            </a:pPr>
            <a:r>
              <a:rPr lang="pt-BR" i="1" dirty="0">
                <a:latin typeface="Times New Roman" panose="02020603050405020304" pitchFamily="18" charset="0"/>
                <a:ea typeface="Calibri" panose="020F0502020204030204" pitchFamily="34" charset="0"/>
                <a:cs typeface="Times New Roman" panose="02020603050405020304" pitchFamily="18" charset="0"/>
              </a:rPr>
              <a:t>Luiz Fernando da Silva Borges</a:t>
            </a:r>
            <a:r>
              <a:rPr lang="pt-BR" dirty="0">
                <a:latin typeface="Times New Roman" panose="02020603050405020304" pitchFamily="18" charset="0"/>
                <a:ea typeface="Calibri" panose="020F0502020204030204" pitchFamily="34" charset="0"/>
                <a:cs typeface="Times New Roman" panose="02020603050405020304" pitchFamily="18" charset="0"/>
              </a:rPr>
              <a:t>: O ifms foi onde eu encontrei a oportunidade de explorar minhas paixões pessoais por pesquisa. Com o auxílio de professores e uma estrutura grande, pude realizar sonhos fazendo projetos, participando de eventos e conhecendo pessoas que impactaram minha vida de forma positiva</a:t>
            </a:r>
            <a:endParaRPr lang="pt-BR" sz="1600" dirty="0">
              <a:ea typeface="Calibri" panose="020F0502020204030204" pitchFamily="34" charset="0"/>
              <a:cs typeface="Times New Roman" panose="02020603050405020304" pitchFamily="18" charset="0"/>
            </a:endParaRPr>
          </a:p>
        </p:txBody>
      </p:sp>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6953" y="2524100"/>
            <a:ext cx="2466975" cy="1847850"/>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9499" y="2427734"/>
            <a:ext cx="2828925" cy="1619250"/>
          </a:xfrm>
          <a:prstGeom prst="rect">
            <a:avLst/>
          </a:prstGeom>
        </p:spPr>
      </p:pic>
      <p:sp>
        <p:nvSpPr>
          <p:cNvPr id="8" name="Texto explicativo em forma de nuvem 7"/>
          <p:cNvSpPr/>
          <p:nvPr/>
        </p:nvSpPr>
        <p:spPr>
          <a:xfrm>
            <a:off x="3635896" y="3435846"/>
            <a:ext cx="3240360" cy="136815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Falhamos com ele?!.</a:t>
            </a:r>
            <a:endParaRPr lang="pt-BR" dirty="0"/>
          </a:p>
        </p:txBody>
      </p:sp>
    </p:spTree>
    <p:extLst>
      <p:ext uri="{BB962C8B-B14F-4D97-AF65-F5344CB8AC3E}">
        <p14:creationId xmlns:p14="http://schemas.microsoft.com/office/powerpoint/2010/main" val="198346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259632" y="195486"/>
            <a:ext cx="7416824"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pt-BR" sz="4000" b="1" dirty="0" smtClean="0">
                <a:solidFill>
                  <a:srgbClr val="359830"/>
                </a:solidFill>
              </a:rPr>
              <a:t>Outros dados dos IFs</a:t>
            </a:r>
            <a:endParaRPr lang="pt-BR" sz="4000" dirty="0">
              <a:solidFill>
                <a:srgbClr val="359830"/>
              </a:solidFill>
            </a:endParaRPr>
          </a:p>
        </p:txBody>
      </p:sp>
      <p:sp>
        <p:nvSpPr>
          <p:cNvPr id="2" name="Retângulo 1"/>
          <p:cNvSpPr/>
          <p:nvPr/>
        </p:nvSpPr>
        <p:spPr>
          <a:xfrm>
            <a:off x="323528" y="915566"/>
            <a:ext cx="8496944" cy="4162678"/>
          </a:xfrm>
          <a:prstGeom prst="rect">
            <a:avLst/>
          </a:prstGeom>
        </p:spPr>
        <p:txBody>
          <a:bodyPr wrap="square">
            <a:spAutoFit/>
          </a:bodyPr>
          <a:lstStyle/>
          <a:p>
            <a:pPr algn="just"/>
            <a:r>
              <a:rPr lang="pt-BR" sz="2200" dirty="0"/>
              <a:t>Eu: o que vc pensa sobre o IFMS e a relação com sua graduação?</a:t>
            </a:r>
          </a:p>
          <a:p>
            <a:pPr algn="just"/>
            <a:r>
              <a:rPr lang="pt-BR" sz="2200" i="1" dirty="0"/>
              <a:t>Aryslene</a:t>
            </a:r>
            <a:r>
              <a:rPr lang="pt-BR" sz="2200" dirty="0"/>
              <a:t>: Já estou trabalhando na área, vou bem nas matérias e pretendo fazer mestrado e ser professora. O IFMS permitiu que </a:t>
            </a:r>
            <a:r>
              <a:rPr lang="pt-BR" sz="2200" i="1" dirty="0"/>
              <a:t>eu estivesse preparada</a:t>
            </a:r>
            <a:r>
              <a:rPr lang="pt-BR" sz="2200" dirty="0"/>
              <a:t> para me destacar desde o primeiro semestre e conseguir ser chamada para </a:t>
            </a:r>
            <a:r>
              <a:rPr lang="pt-BR" sz="2200" i="1" dirty="0"/>
              <a:t>projetos, bolsas e estágios</a:t>
            </a:r>
            <a:r>
              <a:rPr lang="pt-BR" sz="2200" dirty="0"/>
              <a:t> ainda no primeiro ano de graduação. E tornou as matérias do primeiro ano mais fáceis de entender</a:t>
            </a:r>
          </a:p>
          <a:p>
            <a:pPr algn="just"/>
            <a:r>
              <a:rPr lang="pt-BR" sz="2200" dirty="0"/>
              <a:t>Eu: como vc pensa que teria sido sua trajetória de ensino médio e faculdade sem o IFMS</a:t>
            </a:r>
            <a:r>
              <a:rPr lang="pt-BR" sz="2200" dirty="0" smtClean="0"/>
              <a:t>?    (ensino – pesquisa – extensão)</a:t>
            </a:r>
            <a:endParaRPr lang="pt-BR" sz="2200" dirty="0"/>
          </a:p>
          <a:p>
            <a:pPr algn="just"/>
            <a:r>
              <a:rPr lang="pt-BR" sz="2200" i="1" dirty="0"/>
              <a:t>Aryslene</a:t>
            </a:r>
            <a:r>
              <a:rPr lang="pt-BR" sz="2200" dirty="0"/>
              <a:t>: </a:t>
            </a:r>
            <a:r>
              <a:rPr lang="pt-BR" sz="2200" dirty="0" smtClean="0"/>
              <a:t>Eita </a:t>
            </a:r>
            <a:r>
              <a:rPr lang="pt-BR" sz="2200" dirty="0"/>
              <a:t>difícil essa porque eu não saberia qual área escolher. Possivelmente faria como meu irmão. No que a nota do enem </a:t>
            </a:r>
            <a:r>
              <a:rPr lang="pt-BR" sz="2200" i="1" dirty="0"/>
              <a:t>me permitisse eu faria</a:t>
            </a:r>
            <a:r>
              <a:rPr lang="pt-BR" sz="2200" dirty="0"/>
              <a:t>  </a:t>
            </a:r>
          </a:p>
          <a:p>
            <a:pPr algn="just">
              <a:lnSpc>
                <a:spcPct val="107000"/>
              </a:lnSpc>
              <a:spcAft>
                <a:spcPts val="800"/>
              </a:spcAft>
            </a:pPr>
            <a:endParaRPr lang="pt-BR" sz="2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963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259632" y="411510"/>
            <a:ext cx="7416824"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pt-BR" sz="4000" b="1" dirty="0" smtClean="0">
                <a:solidFill>
                  <a:srgbClr val="359830"/>
                </a:solidFill>
              </a:rPr>
              <a:t>Efeitos dessa política pública</a:t>
            </a:r>
            <a:endParaRPr lang="pt-BR" sz="4000" dirty="0">
              <a:solidFill>
                <a:srgbClr val="359830"/>
              </a:solidFill>
            </a:endParaRPr>
          </a:p>
        </p:txBody>
      </p:sp>
      <p:sp>
        <p:nvSpPr>
          <p:cNvPr id="2" name="Retângulo 1"/>
          <p:cNvSpPr/>
          <p:nvPr/>
        </p:nvSpPr>
        <p:spPr>
          <a:xfrm>
            <a:off x="539552" y="1424846"/>
            <a:ext cx="8064896" cy="1938992"/>
          </a:xfrm>
          <a:prstGeom prst="rect">
            <a:avLst/>
          </a:prstGeom>
        </p:spPr>
        <p:txBody>
          <a:bodyPr wrap="square">
            <a:spAutoFit/>
          </a:bodyPr>
          <a:lstStyle/>
          <a:p>
            <a:pPr algn="just"/>
            <a:r>
              <a:rPr lang="pt-BR" sz="3000" dirty="0" smtClean="0"/>
              <a:t>O sucesso pode estar em os muitos “Luizes” e “Arislenes” que os Institutos podem revelar, formar, despertar, desvelar, oportunizar, ajudar.</a:t>
            </a:r>
          </a:p>
          <a:p>
            <a:pPr algn="just"/>
            <a:endParaRPr lang="pt-BR" sz="3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821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259632" y="411510"/>
            <a:ext cx="7416824"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pt-BR" sz="4000" b="1" dirty="0" smtClean="0">
                <a:solidFill>
                  <a:srgbClr val="359830"/>
                </a:solidFill>
              </a:rPr>
              <a:t>E então! Nada de conclusivo!</a:t>
            </a:r>
            <a:endParaRPr lang="pt-BR" sz="4000" dirty="0">
              <a:solidFill>
                <a:srgbClr val="359830"/>
              </a:solidFill>
            </a:endParaRPr>
          </a:p>
        </p:txBody>
      </p:sp>
      <p:sp>
        <p:nvSpPr>
          <p:cNvPr id="2" name="Retângulo 1"/>
          <p:cNvSpPr/>
          <p:nvPr/>
        </p:nvSpPr>
        <p:spPr>
          <a:xfrm>
            <a:off x="251520" y="1335995"/>
            <a:ext cx="8640960" cy="3323987"/>
          </a:xfrm>
          <a:prstGeom prst="rect">
            <a:avLst/>
          </a:prstGeom>
        </p:spPr>
        <p:txBody>
          <a:bodyPr wrap="square">
            <a:spAutoFit/>
          </a:bodyPr>
          <a:lstStyle/>
          <a:p>
            <a:pPr algn="just"/>
            <a:r>
              <a:rPr lang="pt-BR" sz="3000" dirty="0" smtClean="0">
                <a:ea typeface="Calibri" panose="020F0502020204030204" pitchFamily="34" charset="0"/>
                <a:cs typeface="Times New Roman" panose="02020603050405020304" pitchFamily="18" charset="0"/>
              </a:rPr>
              <a:t>A expansão territorial possibilita acesso aos menos favorecidos a uma instituição diferenciada;</a:t>
            </a:r>
          </a:p>
          <a:p>
            <a:pPr algn="just"/>
            <a:r>
              <a:rPr lang="pt-BR" sz="3000" dirty="0" smtClean="0">
                <a:ea typeface="Calibri" panose="020F0502020204030204" pitchFamily="34" charset="0"/>
                <a:cs typeface="Times New Roman" panose="02020603050405020304" pitchFamily="18" charset="0"/>
              </a:rPr>
              <a:t>A diferença se faz na tríade pesquisa-ensino-extensão;</a:t>
            </a:r>
          </a:p>
          <a:p>
            <a:pPr algn="just"/>
            <a:r>
              <a:rPr lang="pt-BR" sz="3000" dirty="0" smtClean="0">
                <a:ea typeface="Calibri" panose="020F0502020204030204" pitchFamily="34" charset="0"/>
                <a:cs typeface="Times New Roman" panose="02020603050405020304" pitchFamily="18" charset="0"/>
              </a:rPr>
              <a:t>A diferença se faz no custo (investido) por aluno;</a:t>
            </a:r>
          </a:p>
          <a:p>
            <a:pPr algn="just"/>
            <a:r>
              <a:rPr lang="pt-BR" sz="3000" dirty="0" smtClean="0">
                <a:ea typeface="Calibri" panose="020F0502020204030204" pitchFamily="34" charset="0"/>
                <a:cs typeface="Times New Roman" panose="02020603050405020304" pitchFamily="18" charset="0"/>
              </a:rPr>
              <a:t>A diferença se faz na qualificação docente;</a:t>
            </a:r>
          </a:p>
          <a:p>
            <a:pPr algn="just"/>
            <a:r>
              <a:rPr lang="pt-BR" sz="3000" dirty="0" smtClean="0">
                <a:ea typeface="Calibri" panose="020F0502020204030204" pitchFamily="34" charset="0"/>
                <a:cs typeface="Times New Roman" panose="02020603050405020304" pitchFamily="18" charset="0"/>
              </a:rPr>
              <a:t>A diferença se faz na proposição do Ensino Médio Integrado à Educação Profissional.</a:t>
            </a:r>
            <a:endParaRPr lang="pt-BR" sz="3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311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barn(inVertical)">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wipe(down)">
                                      <p:cBhvr>
                                        <p:cTn id="3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259632" y="267494"/>
            <a:ext cx="7416824"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pt-BR" sz="3000" b="1" dirty="0" smtClean="0">
                <a:solidFill>
                  <a:srgbClr val="359830"/>
                </a:solidFill>
              </a:rPr>
              <a:t>E o que significa o EMIEP, para além das signific</a:t>
            </a:r>
            <a:r>
              <a:rPr lang="pt-BR" sz="3000" b="1" dirty="0" smtClean="0">
                <a:solidFill>
                  <a:srgbClr val="359830"/>
                </a:solidFill>
              </a:rPr>
              <a:t>ações apresentadas</a:t>
            </a:r>
            <a:endParaRPr lang="pt-BR" sz="3000" dirty="0">
              <a:solidFill>
                <a:srgbClr val="359830"/>
              </a:solidFill>
            </a:endParaRPr>
          </a:p>
        </p:txBody>
      </p:sp>
      <p:sp>
        <p:nvSpPr>
          <p:cNvPr id="2" name="Retângulo 1"/>
          <p:cNvSpPr/>
          <p:nvPr/>
        </p:nvSpPr>
        <p:spPr>
          <a:xfrm>
            <a:off x="251520" y="1335995"/>
            <a:ext cx="8640960" cy="2862322"/>
          </a:xfrm>
          <a:prstGeom prst="rect">
            <a:avLst/>
          </a:prstGeom>
        </p:spPr>
        <p:txBody>
          <a:bodyPr wrap="square">
            <a:spAutoFit/>
          </a:bodyPr>
          <a:lstStyle/>
          <a:p>
            <a:pPr algn="just"/>
            <a:r>
              <a:rPr lang="pt-BR" sz="3000" dirty="0" smtClean="0">
                <a:ea typeface="Calibri" panose="020F0502020204030204" pitchFamily="34" charset="0"/>
                <a:cs typeface="Times New Roman" panose="02020603050405020304" pitchFamily="18" charset="0"/>
              </a:rPr>
              <a:t>Preparar o estudantes para o mundo do trabalho e não apenas para o emprego. O que significa disponibilizar conhecimentos e ferramentas para que possa acessar quaisquer significados dos apresentados e outros ainda não discutidos;</a:t>
            </a:r>
          </a:p>
          <a:p>
            <a:pPr algn="just"/>
            <a:r>
              <a:rPr lang="pt-BR" sz="3000" dirty="0" smtClean="0">
                <a:ea typeface="Calibri" panose="020F0502020204030204" pitchFamily="34" charset="0"/>
                <a:cs typeface="Times New Roman" panose="02020603050405020304" pitchFamily="18" charset="0"/>
              </a:rPr>
              <a:t>Não negar ao estudantes a opção da escolha.</a:t>
            </a:r>
            <a:endParaRPr lang="pt-BR" sz="3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860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Espaço Reservado para Conteúdo 2"/>
          <p:cNvSpPr>
            <a:spLocks noGrp="1"/>
          </p:cNvSpPr>
          <p:nvPr>
            <p:ph idx="1"/>
          </p:nvPr>
        </p:nvSpPr>
        <p:spPr>
          <a:xfrm>
            <a:off x="827584" y="1563638"/>
            <a:ext cx="7859216" cy="2807642"/>
          </a:xfrm>
        </p:spPr>
        <p:txBody>
          <a:bodyPr/>
          <a:lstStyle/>
          <a:p>
            <a:pPr marL="0" indent="0" algn="just">
              <a:buNone/>
            </a:pPr>
            <a:r>
              <a:rPr lang="pt-BR" sz="2000" dirty="0"/>
              <a:t>“Cada sociedade tem seu regime de verdade, sua “política geral” de verdade: isto é, os tipos de discurso que aceita e faz funcionar como verdadeiros; os mecanismos e instâncias que permitem distinguir entre sentenças verdadeiras e falsas, os meios pelos quais cada um deles é sancionado; as técnicas e procedimentos valorizados na aquisição da verdade; o status daqueles que estão encarregados de dizer o que conta como verdadeiro” (FOUCAULT, 1980, p. 131).</a:t>
            </a:r>
          </a:p>
          <a:p>
            <a:pPr marL="0" indent="0" algn="just" eaLnBrk="1" hangingPunct="1">
              <a:buFont typeface="Arial" panose="020B0604020202020204" pitchFamily="34" charset="0"/>
              <a:buNone/>
            </a:pPr>
            <a:endParaRPr lang="pt-BR" altLang="pt-BR" sz="2000" dirty="0" smtClean="0"/>
          </a:p>
          <a:p>
            <a:pPr marL="0" indent="0" algn="just" eaLnBrk="1" hangingPunct="1">
              <a:buFont typeface="Arial" panose="020B0604020202020204" pitchFamily="34" charset="0"/>
              <a:buNone/>
            </a:pPr>
            <a:endParaRPr lang="pt-BR" altLang="pt-BR" sz="2000" dirty="0" smtClean="0"/>
          </a:p>
        </p:txBody>
      </p:sp>
      <p:sp>
        <p:nvSpPr>
          <p:cNvPr id="6" name="Título 1"/>
          <p:cNvSpPr txBox="1">
            <a:spLocks/>
          </p:cNvSpPr>
          <p:nvPr/>
        </p:nvSpPr>
        <p:spPr>
          <a:xfrm>
            <a:off x="1619250" y="479425"/>
            <a:ext cx="7067550" cy="939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pt-BR" sz="2400" b="1" dirty="0" smtClean="0">
                <a:solidFill>
                  <a:srgbClr val="359830"/>
                </a:solidFill>
              </a:rPr>
              <a:t>Sobre a verdade:</a:t>
            </a:r>
            <a:r>
              <a:rPr lang="pt-BR" sz="2400" b="1" dirty="0" smtClean="0">
                <a:solidFill>
                  <a:srgbClr val="359830"/>
                </a:solidFill>
                <a:sym typeface="Wingdings" panose="05000000000000000000" pitchFamily="2" charset="2"/>
              </a:rPr>
              <a:t> </a:t>
            </a:r>
            <a:endParaRPr lang="pt-BR" sz="1800" dirty="0">
              <a:solidFill>
                <a:srgbClr val="35983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403648" y="267494"/>
            <a:ext cx="7416824"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pt-BR" sz="3600" dirty="0" smtClean="0">
                <a:solidFill>
                  <a:srgbClr val="359830"/>
                </a:solidFill>
              </a:rPr>
              <a:t>Perspectivas para a pesquisa no EMIEP</a:t>
            </a:r>
            <a:endParaRPr lang="pt-BR" sz="3600" dirty="0">
              <a:solidFill>
                <a:srgbClr val="359830"/>
              </a:solidFill>
            </a:endParaRPr>
          </a:p>
        </p:txBody>
      </p:sp>
      <p:sp>
        <p:nvSpPr>
          <p:cNvPr id="2" name="Retângulo 1"/>
          <p:cNvSpPr/>
          <p:nvPr/>
        </p:nvSpPr>
        <p:spPr>
          <a:xfrm>
            <a:off x="251520" y="1335995"/>
            <a:ext cx="8640960" cy="3323987"/>
          </a:xfrm>
          <a:prstGeom prst="rect">
            <a:avLst/>
          </a:prstGeom>
        </p:spPr>
        <p:txBody>
          <a:bodyPr wrap="square">
            <a:spAutoFit/>
          </a:bodyPr>
          <a:lstStyle/>
          <a:p>
            <a:pPr algn="just"/>
            <a:r>
              <a:rPr lang="pt-BR" sz="3000" dirty="0" smtClean="0">
                <a:ea typeface="Calibri" panose="020F0502020204030204" pitchFamily="34" charset="0"/>
                <a:cs typeface="Times New Roman" panose="02020603050405020304" pitchFamily="18" charset="0"/>
              </a:rPr>
              <a:t>Analisar os egressos - o que fazem e os impactos dos IFs em suas vidas;</a:t>
            </a:r>
          </a:p>
          <a:p>
            <a:pPr algn="just"/>
            <a:r>
              <a:rPr lang="pt-BR" sz="3000" dirty="0" smtClean="0">
                <a:ea typeface="Calibri" panose="020F0502020204030204" pitchFamily="34" charset="0"/>
                <a:cs typeface="Times New Roman" panose="02020603050405020304" pitchFamily="18" charset="0"/>
              </a:rPr>
              <a:t>Proposição, justificada cientificamente, que o modelo dos IFs seja o padrão da escola brasileira, em contradição ao atual cenário sócio-político;</a:t>
            </a:r>
          </a:p>
          <a:p>
            <a:pPr algn="just"/>
            <a:r>
              <a:rPr lang="pt-BR" sz="3000" dirty="0" smtClean="0">
                <a:ea typeface="Calibri" panose="020F0502020204030204" pitchFamily="34" charset="0"/>
                <a:cs typeface="Times New Roman" panose="02020603050405020304" pitchFamily="18" charset="0"/>
              </a:rPr>
              <a:t> Buscar validar o sucesso dos IFs frente a outras instituições de ensino.</a:t>
            </a:r>
            <a:endParaRPr lang="pt-BR" sz="3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119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122" name="Picture 2" descr="Agradecido Obrigada GIF - Thankful ThankYou GIF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771550"/>
            <a:ext cx="6813245" cy="3809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18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619250" y="195486"/>
            <a:ext cx="7067550" cy="939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pt-BR" sz="2400" b="1" dirty="0" smtClean="0">
                <a:solidFill>
                  <a:srgbClr val="359830"/>
                </a:solidFill>
              </a:rPr>
              <a:t>Políticas públicas </a:t>
            </a:r>
            <a:r>
              <a:rPr lang="pt-BR" sz="2400" b="1" dirty="0">
                <a:solidFill>
                  <a:srgbClr val="359830"/>
                </a:solidFill>
              </a:rPr>
              <a:t>e</a:t>
            </a:r>
            <a:r>
              <a:rPr lang="pt-BR" sz="2400" b="1" dirty="0" smtClean="0">
                <a:solidFill>
                  <a:srgbClr val="359830"/>
                </a:solidFill>
              </a:rPr>
              <a:t>ducacionais analisadas como ciclos</a:t>
            </a:r>
          </a:p>
          <a:p>
            <a:pPr algn="l" fontAlgn="auto">
              <a:spcAft>
                <a:spcPts val="0"/>
              </a:spcAft>
              <a:defRPr/>
            </a:pPr>
            <a:r>
              <a:rPr lang="pt-BR" sz="2400" b="1" dirty="0" smtClean="0">
                <a:solidFill>
                  <a:srgbClr val="359830"/>
                </a:solidFill>
              </a:rPr>
              <a:t>Os Institutos Federais e seus contextos</a:t>
            </a:r>
            <a:endParaRPr lang="pt-BR" sz="1800" dirty="0">
              <a:solidFill>
                <a:srgbClr val="359830"/>
              </a:solidFill>
            </a:endParaRPr>
          </a:p>
        </p:txBody>
      </p:sp>
      <p:graphicFrame>
        <p:nvGraphicFramePr>
          <p:cNvPr id="3" name="Espaço Reservado para Conteúdo 2"/>
          <p:cNvGraphicFramePr>
            <a:graphicFrameLocks noGrp="1"/>
          </p:cNvGraphicFramePr>
          <p:nvPr>
            <p:ph idx="1"/>
            <p:extLst>
              <p:ext uri="{D42A27DB-BD31-4B8C-83A1-F6EECF244321}">
                <p14:modId xmlns:p14="http://schemas.microsoft.com/office/powerpoint/2010/main" val="2066807148"/>
              </p:ext>
            </p:extLst>
          </p:nvPr>
        </p:nvGraphicFramePr>
        <p:xfrm>
          <a:off x="457200" y="1131590"/>
          <a:ext cx="822960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aixaDeTexto 3"/>
          <p:cNvSpPr txBox="1"/>
          <p:nvPr/>
        </p:nvSpPr>
        <p:spPr>
          <a:xfrm>
            <a:off x="6516216" y="4299942"/>
            <a:ext cx="2520280" cy="646331"/>
          </a:xfrm>
          <a:prstGeom prst="rect">
            <a:avLst/>
          </a:prstGeom>
          <a:noFill/>
        </p:spPr>
        <p:txBody>
          <a:bodyPr wrap="square" rtlCol="0">
            <a:spAutoFit/>
          </a:bodyPr>
          <a:lstStyle/>
          <a:p>
            <a:r>
              <a:rPr lang="pt-BR" dirty="0" smtClean="0"/>
              <a:t>Abordagem do ciclo de políticas de Stephen </a:t>
            </a:r>
            <a:r>
              <a:rPr lang="pt-BR" dirty="0"/>
              <a:t>Ball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graphicEl>
                                              <a:dgm id="{8362E359-0F2C-47C9-82AD-C31CDF3F5E2F}"/>
                                            </p:graphicEl>
                                          </p:spTgt>
                                        </p:tgtEl>
                                        <p:attrNameLst>
                                          <p:attrName>style.visibility</p:attrName>
                                        </p:attrNameLst>
                                      </p:cBhvr>
                                      <p:to>
                                        <p:strVal val="visible"/>
                                      </p:to>
                                    </p:set>
                                    <p:animEffect transition="in" filter="fade">
                                      <p:cBhvr>
                                        <p:cTn id="12" dur="1000"/>
                                        <p:tgtEl>
                                          <p:spTgt spid="3">
                                            <p:graphicEl>
                                              <a:dgm id="{8362E359-0F2C-47C9-82AD-C31CDF3F5E2F}"/>
                                            </p:graphicEl>
                                          </p:spTgt>
                                        </p:tgtEl>
                                      </p:cBhvr>
                                    </p:animEffect>
                                    <p:anim calcmode="lin" valueType="num">
                                      <p:cBhvr>
                                        <p:cTn id="13" dur="1000" fill="hold"/>
                                        <p:tgtEl>
                                          <p:spTgt spid="3">
                                            <p:graphicEl>
                                              <a:dgm id="{8362E359-0F2C-47C9-82AD-C31CDF3F5E2F}"/>
                                            </p:graphicEl>
                                          </p:spTgt>
                                        </p:tgtEl>
                                        <p:attrNameLst>
                                          <p:attrName>ppt_x</p:attrName>
                                        </p:attrNameLst>
                                      </p:cBhvr>
                                      <p:tavLst>
                                        <p:tav tm="0">
                                          <p:val>
                                            <p:strVal val="#ppt_x"/>
                                          </p:val>
                                        </p:tav>
                                        <p:tav tm="100000">
                                          <p:val>
                                            <p:strVal val="#ppt_x"/>
                                          </p:val>
                                        </p:tav>
                                      </p:tavLst>
                                    </p:anim>
                                    <p:anim calcmode="lin" valueType="num">
                                      <p:cBhvr>
                                        <p:cTn id="14" dur="1000" fill="hold"/>
                                        <p:tgtEl>
                                          <p:spTgt spid="3">
                                            <p:graphicEl>
                                              <a:dgm id="{8362E359-0F2C-47C9-82AD-C31CDF3F5E2F}"/>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graphicEl>
                                              <a:dgm id="{D7A1FAA0-4561-4687-9B16-6EF94D1CDE39}"/>
                                            </p:graphicEl>
                                          </p:spTgt>
                                        </p:tgtEl>
                                        <p:attrNameLst>
                                          <p:attrName>style.visibility</p:attrName>
                                        </p:attrNameLst>
                                      </p:cBhvr>
                                      <p:to>
                                        <p:strVal val="visible"/>
                                      </p:to>
                                    </p:set>
                                    <p:animEffect transition="in" filter="fade">
                                      <p:cBhvr>
                                        <p:cTn id="19" dur="1000"/>
                                        <p:tgtEl>
                                          <p:spTgt spid="3">
                                            <p:graphicEl>
                                              <a:dgm id="{D7A1FAA0-4561-4687-9B16-6EF94D1CDE39}"/>
                                            </p:graphicEl>
                                          </p:spTgt>
                                        </p:tgtEl>
                                      </p:cBhvr>
                                    </p:animEffect>
                                    <p:anim calcmode="lin" valueType="num">
                                      <p:cBhvr>
                                        <p:cTn id="20" dur="1000" fill="hold"/>
                                        <p:tgtEl>
                                          <p:spTgt spid="3">
                                            <p:graphicEl>
                                              <a:dgm id="{D7A1FAA0-4561-4687-9B16-6EF94D1CDE39}"/>
                                            </p:graphicEl>
                                          </p:spTgt>
                                        </p:tgtEl>
                                        <p:attrNameLst>
                                          <p:attrName>ppt_x</p:attrName>
                                        </p:attrNameLst>
                                      </p:cBhvr>
                                      <p:tavLst>
                                        <p:tav tm="0">
                                          <p:val>
                                            <p:strVal val="#ppt_x"/>
                                          </p:val>
                                        </p:tav>
                                        <p:tav tm="100000">
                                          <p:val>
                                            <p:strVal val="#ppt_x"/>
                                          </p:val>
                                        </p:tav>
                                      </p:tavLst>
                                    </p:anim>
                                    <p:anim calcmode="lin" valueType="num">
                                      <p:cBhvr>
                                        <p:cTn id="21" dur="1000" fill="hold"/>
                                        <p:tgtEl>
                                          <p:spTgt spid="3">
                                            <p:graphicEl>
                                              <a:dgm id="{D7A1FAA0-4561-4687-9B16-6EF94D1CDE39}"/>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graphicEl>
                                              <a:dgm id="{7CE2067B-1DB7-41FC-8035-C03B93484042}"/>
                                            </p:graphicEl>
                                          </p:spTgt>
                                        </p:tgtEl>
                                        <p:attrNameLst>
                                          <p:attrName>style.visibility</p:attrName>
                                        </p:attrNameLst>
                                      </p:cBhvr>
                                      <p:to>
                                        <p:strVal val="visible"/>
                                      </p:to>
                                    </p:set>
                                    <p:animEffect transition="in" filter="fade">
                                      <p:cBhvr>
                                        <p:cTn id="24" dur="1000"/>
                                        <p:tgtEl>
                                          <p:spTgt spid="3">
                                            <p:graphicEl>
                                              <a:dgm id="{7CE2067B-1DB7-41FC-8035-C03B93484042}"/>
                                            </p:graphicEl>
                                          </p:spTgt>
                                        </p:tgtEl>
                                      </p:cBhvr>
                                    </p:animEffect>
                                    <p:anim calcmode="lin" valueType="num">
                                      <p:cBhvr>
                                        <p:cTn id="25" dur="1000" fill="hold"/>
                                        <p:tgtEl>
                                          <p:spTgt spid="3">
                                            <p:graphicEl>
                                              <a:dgm id="{7CE2067B-1DB7-41FC-8035-C03B93484042}"/>
                                            </p:graphicEl>
                                          </p:spTgt>
                                        </p:tgtEl>
                                        <p:attrNameLst>
                                          <p:attrName>ppt_x</p:attrName>
                                        </p:attrNameLst>
                                      </p:cBhvr>
                                      <p:tavLst>
                                        <p:tav tm="0">
                                          <p:val>
                                            <p:strVal val="#ppt_x"/>
                                          </p:val>
                                        </p:tav>
                                        <p:tav tm="100000">
                                          <p:val>
                                            <p:strVal val="#ppt_x"/>
                                          </p:val>
                                        </p:tav>
                                      </p:tavLst>
                                    </p:anim>
                                    <p:anim calcmode="lin" valueType="num">
                                      <p:cBhvr>
                                        <p:cTn id="26" dur="1000" fill="hold"/>
                                        <p:tgtEl>
                                          <p:spTgt spid="3">
                                            <p:graphicEl>
                                              <a:dgm id="{7CE2067B-1DB7-41FC-8035-C03B93484042}"/>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graphicEl>
                                              <a:dgm id="{6371055B-5FAD-41FA-B835-7486622CFE43}"/>
                                            </p:graphicEl>
                                          </p:spTgt>
                                        </p:tgtEl>
                                        <p:attrNameLst>
                                          <p:attrName>style.visibility</p:attrName>
                                        </p:attrNameLst>
                                      </p:cBhvr>
                                      <p:to>
                                        <p:strVal val="visible"/>
                                      </p:to>
                                    </p:set>
                                    <p:animEffect transition="in" filter="fade">
                                      <p:cBhvr>
                                        <p:cTn id="31" dur="1000"/>
                                        <p:tgtEl>
                                          <p:spTgt spid="3">
                                            <p:graphicEl>
                                              <a:dgm id="{6371055B-5FAD-41FA-B835-7486622CFE43}"/>
                                            </p:graphicEl>
                                          </p:spTgt>
                                        </p:tgtEl>
                                      </p:cBhvr>
                                    </p:animEffect>
                                    <p:anim calcmode="lin" valueType="num">
                                      <p:cBhvr>
                                        <p:cTn id="32" dur="1000" fill="hold"/>
                                        <p:tgtEl>
                                          <p:spTgt spid="3">
                                            <p:graphicEl>
                                              <a:dgm id="{6371055B-5FAD-41FA-B835-7486622CFE43}"/>
                                            </p:graphicEl>
                                          </p:spTgt>
                                        </p:tgtEl>
                                        <p:attrNameLst>
                                          <p:attrName>ppt_x</p:attrName>
                                        </p:attrNameLst>
                                      </p:cBhvr>
                                      <p:tavLst>
                                        <p:tav tm="0">
                                          <p:val>
                                            <p:strVal val="#ppt_x"/>
                                          </p:val>
                                        </p:tav>
                                        <p:tav tm="100000">
                                          <p:val>
                                            <p:strVal val="#ppt_x"/>
                                          </p:val>
                                        </p:tav>
                                      </p:tavLst>
                                    </p:anim>
                                    <p:anim calcmode="lin" valueType="num">
                                      <p:cBhvr>
                                        <p:cTn id="33" dur="1000" fill="hold"/>
                                        <p:tgtEl>
                                          <p:spTgt spid="3">
                                            <p:graphicEl>
                                              <a:dgm id="{6371055B-5FAD-41FA-B835-7486622CFE43}"/>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graphicEl>
                                              <a:dgm id="{DDDED2DA-A94C-4A2D-86C7-635AA27676FF}"/>
                                            </p:graphicEl>
                                          </p:spTgt>
                                        </p:tgtEl>
                                        <p:attrNameLst>
                                          <p:attrName>style.visibility</p:attrName>
                                        </p:attrNameLst>
                                      </p:cBhvr>
                                      <p:to>
                                        <p:strVal val="visible"/>
                                      </p:to>
                                    </p:set>
                                    <p:animEffect transition="in" filter="fade">
                                      <p:cBhvr>
                                        <p:cTn id="36" dur="1000"/>
                                        <p:tgtEl>
                                          <p:spTgt spid="3">
                                            <p:graphicEl>
                                              <a:dgm id="{DDDED2DA-A94C-4A2D-86C7-635AA27676FF}"/>
                                            </p:graphicEl>
                                          </p:spTgt>
                                        </p:tgtEl>
                                      </p:cBhvr>
                                    </p:animEffect>
                                    <p:anim calcmode="lin" valueType="num">
                                      <p:cBhvr>
                                        <p:cTn id="37" dur="1000" fill="hold"/>
                                        <p:tgtEl>
                                          <p:spTgt spid="3">
                                            <p:graphicEl>
                                              <a:dgm id="{DDDED2DA-A94C-4A2D-86C7-635AA27676FF}"/>
                                            </p:graphicEl>
                                          </p:spTgt>
                                        </p:tgtEl>
                                        <p:attrNameLst>
                                          <p:attrName>ppt_x</p:attrName>
                                        </p:attrNameLst>
                                      </p:cBhvr>
                                      <p:tavLst>
                                        <p:tav tm="0">
                                          <p:val>
                                            <p:strVal val="#ppt_x"/>
                                          </p:val>
                                        </p:tav>
                                        <p:tav tm="100000">
                                          <p:val>
                                            <p:strVal val="#ppt_x"/>
                                          </p:val>
                                        </p:tav>
                                      </p:tavLst>
                                    </p:anim>
                                    <p:anim calcmode="lin" valueType="num">
                                      <p:cBhvr>
                                        <p:cTn id="38" dur="1000" fill="hold"/>
                                        <p:tgtEl>
                                          <p:spTgt spid="3">
                                            <p:graphicEl>
                                              <a:dgm id="{DDDED2DA-A94C-4A2D-86C7-635AA27676FF}"/>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graphicEl>
                                              <a:dgm id="{E884680D-A5B2-4ACF-A781-7A5E2170E2F1}"/>
                                            </p:graphicEl>
                                          </p:spTgt>
                                        </p:tgtEl>
                                        <p:attrNameLst>
                                          <p:attrName>style.visibility</p:attrName>
                                        </p:attrNameLst>
                                      </p:cBhvr>
                                      <p:to>
                                        <p:strVal val="visible"/>
                                      </p:to>
                                    </p:set>
                                    <p:animEffect transition="in" filter="fade">
                                      <p:cBhvr>
                                        <p:cTn id="43" dur="1000"/>
                                        <p:tgtEl>
                                          <p:spTgt spid="3">
                                            <p:graphicEl>
                                              <a:dgm id="{E884680D-A5B2-4ACF-A781-7A5E2170E2F1}"/>
                                            </p:graphicEl>
                                          </p:spTgt>
                                        </p:tgtEl>
                                      </p:cBhvr>
                                    </p:animEffect>
                                    <p:anim calcmode="lin" valueType="num">
                                      <p:cBhvr>
                                        <p:cTn id="44" dur="1000" fill="hold"/>
                                        <p:tgtEl>
                                          <p:spTgt spid="3">
                                            <p:graphicEl>
                                              <a:dgm id="{E884680D-A5B2-4ACF-A781-7A5E2170E2F1}"/>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E884680D-A5B2-4ACF-A781-7A5E2170E2F1}"/>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graphicEl>
                                              <a:dgm id="{7DD88600-4078-42CD-A2E1-BADCF56ED744}"/>
                                            </p:graphicEl>
                                          </p:spTgt>
                                        </p:tgtEl>
                                        <p:attrNameLst>
                                          <p:attrName>style.visibility</p:attrName>
                                        </p:attrNameLst>
                                      </p:cBhvr>
                                      <p:to>
                                        <p:strVal val="visible"/>
                                      </p:to>
                                    </p:set>
                                    <p:animEffect transition="in" filter="fade">
                                      <p:cBhvr>
                                        <p:cTn id="48" dur="1000"/>
                                        <p:tgtEl>
                                          <p:spTgt spid="3">
                                            <p:graphicEl>
                                              <a:dgm id="{7DD88600-4078-42CD-A2E1-BADCF56ED744}"/>
                                            </p:graphicEl>
                                          </p:spTgt>
                                        </p:tgtEl>
                                      </p:cBhvr>
                                    </p:animEffect>
                                    <p:anim calcmode="lin" valueType="num">
                                      <p:cBhvr>
                                        <p:cTn id="49" dur="1000" fill="hold"/>
                                        <p:tgtEl>
                                          <p:spTgt spid="3">
                                            <p:graphicEl>
                                              <a:dgm id="{7DD88600-4078-42CD-A2E1-BADCF56ED744}"/>
                                            </p:graphicEl>
                                          </p:spTgt>
                                        </p:tgtEl>
                                        <p:attrNameLst>
                                          <p:attrName>ppt_x</p:attrName>
                                        </p:attrNameLst>
                                      </p:cBhvr>
                                      <p:tavLst>
                                        <p:tav tm="0">
                                          <p:val>
                                            <p:strVal val="#ppt_x"/>
                                          </p:val>
                                        </p:tav>
                                        <p:tav tm="100000">
                                          <p:val>
                                            <p:strVal val="#ppt_x"/>
                                          </p:val>
                                        </p:tav>
                                      </p:tavLst>
                                    </p:anim>
                                    <p:anim calcmode="lin" valueType="num">
                                      <p:cBhvr>
                                        <p:cTn id="50" dur="1000" fill="hold"/>
                                        <p:tgtEl>
                                          <p:spTgt spid="3">
                                            <p:graphicEl>
                                              <a:dgm id="{7DD88600-4078-42CD-A2E1-BADCF56ED744}"/>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graphicEl>
                                              <a:dgm id="{9D994F68-E717-4126-B5C1-51A80EE58029}"/>
                                            </p:graphicEl>
                                          </p:spTgt>
                                        </p:tgtEl>
                                        <p:attrNameLst>
                                          <p:attrName>style.visibility</p:attrName>
                                        </p:attrNameLst>
                                      </p:cBhvr>
                                      <p:to>
                                        <p:strVal val="visible"/>
                                      </p:to>
                                    </p:set>
                                    <p:animEffect transition="in" filter="fade">
                                      <p:cBhvr>
                                        <p:cTn id="55" dur="1000"/>
                                        <p:tgtEl>
                                          <p:spTgt spid="3">
                                            <p:graphicEl>
                                              <a:dgm id="{9D994F68-E717-4126-B5C1-51A80EE58029}"/>
                                            </p:graphicEl>
                                          </p:spTgt>
                                        </p:tgtEl>
                                      </p:cBhvr>
                                    </p:animEffect>
                                    <p:anim calcmode="lin" valueType="num">
                                      <p:cBhvr>
                                        <p:cTn id="56" dur="1000" fill="hold"/>
                                        <p:tgtEl>
                                          <p:spTgt spid="3">
                                            <p:graphicEl>
                                              <a:dgm id="{9D994F68-E717-4126-B5C1-51A80EE58029}"/>
                                            </p:graphicEl>
                                          </p:spTgt>
                                        </p:tgtEl>
                                        <p:attrNameLst>
                                          <p:attrName>ppt_x</p:attrName>
                                        </p:attrNameLst>
                                      </p:cBhvr>
                                      <p:tavLst>
                                        <p:tav tm="0">
                                          <p:val>
                                            <p:strVal val="#ppt_x"/>
                                          </p:val>
                                        </p:tav>
                                        <p:tav tm="100000">
                                          <p:val>
                                            <p:strVal val="#ppt_x"/>
                                          </p:val>
                                        </p:tav>
                                      </p:tavLst>
                                    </p:anim>
                                    <p:anim calcmode="lin" valueType="num">
                                      <p:cBhvr>
                                        <p:cTn id="57" dur="1000" fill="hold"/>
                                        <p:tgtEl>
                                          <p:spTgt spid="3">
                                            <p:graphicEl>
                                              <a:dgm id="{9D994F68-E717-4126-B5C1-51A80EE58029}"/>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graphicEl>
                                              <a:dgm id="{D098BF00-F652-4640-A6A7-870F876B31B8}"/>
                                            </p:graphicEl>
                                          </p:spTgt>
                                        </p:tgtEl>
                                        <p:attrNameLst>
                                          <p:attrName>style.visibility</p:attrName>
                                        </p:attrNameLst>
                                      </p:cBhvr>
                                      <p:to>
                                        <p:strVal val="visible"/>
                                      </p:to>
                                    </p:set>
                                    <p:animEffect transition="in" filter="fade">
                                      <p:cBhvr>
                                        <p:cTn id="60" dur="1000"/>
                                        <p:tgtEl>
                                          <p:spTgt spid="3">
                                            <p:graphicEl>
                                              <a:dgm id="{D098BF00-F652-4640-A6A7-870F876B31B8}"/>
                                            </p:graphicEl>
                                          </p:spTgt>
                                        </p:tgtEl>
                                      </p:cBhvr>
                                    </p:animEffect>
                                    <p:anim calcmode="lin" valueType="num">
                                      <p:cBhvr>
                                        <p:cTn id="61" dur="1000" fill="hold"/>
                                        <p:tgtEl>
                                          <p:spTgt spid="3">
                                            <p:graphicEl>
                                              <a:dgm id="{D098BF00-F652-4640-A6A7-870F876B31B8}"/>
                                            </p:graphicEl>
                                          </p:spTgt>
                                        </p:tgtEl>
                                        <p:attrNameLst>
                                          <p:attrName>ppt_x</p:attrName>
                                        </p:attrNameLst>
                                      </p:cBhvr>
                                      <p:tavLst>
                                        <p:tav tm="0">
                                          <p:val>
                                            <p:strVal val="#ppt_x"/>
                                          </p:val>
                                        </p:tav>
                                        <p:tav tm="100000">
                                          <p:val>
                                            <p:strVal val="#ppt_x"/>
                                          </p:val>
                                        </p:tav>
                                      </p:tavLst>
                                    </p:anim>
                                    <p:anim calcmode="lin" valueType="num">
                                      <p:cBhvr>
                                        <p:cTn id="62" dur="1000" fill="hold"/>
                                        <p:tgtEl>
                                          <p:spTgt spid="3">
                                            <p:graphicEl>
                                              <a:dgm id="{D098BF00-F652-4640-A6A7-870F876B31B8}"/>
                                            </p:graphic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
                                            <p:graphicEl>
                                              <a:dgm id="{1D336D5D-4C44-453C-A9E5-5177AAB6FD80}"/>
                                            </p:graphicEl>
                                          </p:spTgt>
                                        </p:tgtEl>
                                        <p:attrNameLst>
                                          <p:attrName>style.visibility</p:attrName>
                                        </p:attrNameLst>
                                      </p:cBhvr>
                                      <p:to>
                                        <p:strVal val="visible"/>
                                      </p:to>
                                    </p:set>
                                    <p:animEffect transition="in" filter="fade">
                                      <p:cBhvr>
                                        <p:cTn id="65" dur="1000"/>
                                        <p:tgtEl>
                                          <p:spTgt spid="3">
                                            <p:graphicEl>
                                              <a:dgm id="{1D336D5D-4C44-453C-A9E5-5177AAB6FD80}"/>
                                            </p:graphicEl>
                                          </p:spTgt>
                                        </p:tgtEl>
                                      </p:cBhvr>
                                    </p:animEffect>
                                    <p:anim calcmode="lin" valueType="num">
                                      <p:cBhvr>
                                        <p:cTn id="66" dur="1000" fill="hold"/>
                                        <p:tgtEl>
                                          <p:spTgt spid="3">
                                            <p:graphicEl>
                                              <a:dgm id="{1D336D5D-4C44-453C-A9E5-5177AAB6FD80}"/>
                                            </p:graphicEl>
                                          </p:spTgt>
                                        </p:tgtEl>
                                        <p:attrNameLst>
                                          <p:attrName>ppt_x</p:attrName>
                                        </p:attrNameLst>
                                      </p:cBhvr>
                                      <p:tavLst>
                                        <p:tav tm="0">
                                          <p:val>
                                            <p:strVal val="#ppt_x"/>
                                          </p:val>
                                        </p:tav>
                                        <p:tav tm="100000">
                                          <p:val>
                                            <p:strVal val="#ppt_x"/>
                                          </p:val>
                                        </p:tav>
                                      </p:tavLst>
                                    </p:anim>
                                    <p:anim calcmode="lin" valueType="num">
                                      <p:cBhvr>
                                        <p:cTn id="67" dur="1000" fill="hold"/>
                                        <p:tgtEl>
                                          <p:spTgt spid="3">
                                            <p:graphicEl>
                                              <a:dgm id="{1D336D5D-4C44-453C-A9E5-5177AAB6FD80}"/>
                                            </p:graphic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barn(inVertical)">
                                      <p:cBhvr>
                                        <p:cTn id="7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3" grpId="0">
        <p:bldSub>
          <a:bldDgm bld="one"/>
        </p:bldSub>
      </p:bldGraphic>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619250" y="479425"/>
            <a:ext cx="7067550" cy="939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pt-BR" sz="2400" b="1" dirty="0" smtClean="0">
                <a:solidFill>
                  <a:srgbClr val="359830"/>
                </a:solidFill>
              </a:rPr>
              <a:t>Influências do discurso: Ensino Médio Integrado à Educação Profissional</a:t>
            </a:r>
            <a:endParaRPr lang="pt-BR" sz="1800" dirty="0">
              <a:solidFill>
                <a:srgbClr val="359830"/>
              </a:solidFill>
            </a:endParaRPr>
          </a:p>
        </p:txBody>
      </p:sp>
      <p:graphicFrame>
        <p:nvGraphicFramePr>
          <p:cNvPr id="7" name="Espaço Reservado para Conteúdo 6"/>
          <p:cNvGraphicFramePr>
            <a:graphicFrameLocks noGrp="1"/>
          </p:cNvGraphicFramePr>
          <p:nvPr>
            <p:ph idx="1"/>
            <p:extLst>
              <p:ext uri="{D42A27DB-BD31-4B8C-83A1-F6EECF244321}">
                <p14:modId xmlns:p14="http://schemas.microsoft.com/office/powerpoint/2010/main" val="3253284657"/>
              </p:ext>
            </p:extLst>
          </p:nvPr>
        </p:nvGraphicFramePr>
        <p:xfrm>
          <a:off x="457200" y="1275606"/>
          <a:ext cx="8229600"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aixaDeTexto 7"/>
          <p:cNvSpPr txBox="1"/>
          <p:nvPr/>
        </p:nvSpPr>
        <p:spPr>
          <a:xfrm>
            <a:off x="1110444" y="2355726"/>
            <a:ext cx="6923112" cy="3139321"/>
          </a:xfrm>
          <a:prstGeom prst="rect">
            <a:avLst/>
          </a:prstGeom>
          <a:noFill/>
        </p:spPr>
        <p:txBody>
          <a:bodyPr wrap="square" rtlCol="0">
            <a:spAutoFit/>
          </a:bodyPr>
          <a:lstStyle/>
          <a:p>
            <a:pPr algn="just"/>
            <a:r>
              <a:rPr lang="pt-BR" dirty="0"/>
              <a:t>Escolas de Aprendizes Artífices, instituídas nas capitais dos estados da República pelo Decreto nº 7.566, de 23 de setembro de 1909, assinado pelo presidente Nilo Peçanha.</a:t>
            </a:r>
          </a:p>
          <a:p>
            <a:pPr algn="just"/>
            <a:r>
              <a:rPr lang="pt-BR" dirty="0"/>
              <a:t>Considerando o aumento constante da população das cidades exige que se facilite às classes proletárias os meios de vencer as dificuldades sempre crescentes da luta pela sobrevivência, que para isso se torna necessário, não só habilitar os filhos dos desfavorecidos da fortuna como o indispensável preparo técnico e intelectual, como fazê-lo adquirir hábitos de trabalho profícuo, que os afaste da ociosidade ignorante, escola do vício e do crime. (BRASIL, 1909, p.1)</a:t>
            </a:r>
          </a:p>
          <a:p>
            <a:endParaRPr lang="pt-BR" dirty="0"/>
          </a:p>
        </p:txBody>
      </p:sp>
    </p:spTree>
    <p:extLst>
      <p:ext uri="{BB962C8B-B14F-4D97-AF65-F5344CB8AC3E}">
        <p14:creationId xmlns:p14="http://schemas.microsoft.com/office/powerpoint/2010/main" val="390839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graphicEl>
                                              <a:dgm id="{4C69B165-7352-46FF-9280-49262FD84CBF}"/>
                                            </p:graphic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graphicEl>
                                              <a:dgm id="{C53851FF-C246-470E-B66A-57D1C6CE06FE}"/>
                                            </p:graphic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
                                            <p:graphicEl>
                                              <a:dgm id="{E5A9C572-AFA9-4550-BA64-A871D8BF9F10}"/>
                                            </p:graphic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1E9E78EB-3B7E-49A5-A3C5-726606568939}"/>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graphicEl>
                                              <a:dgm id="{4DFCB201-5A6B-4D05-9140-6179F6C3BF6B}"/>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graphicEl>
                                              <a:dgm id="{F7E0E779-3C38-4492-B8ED-0DF10554DB06}"/>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graphicEl>
                                              <a:dgm id="{3E59F19A-CC03-4DA3-B033-D6FD86EA4D5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7" grpId="0" uiExpand="1">
        <p:bldSub>
          <a:bldDgm bld="lvlOne"/>
        </p:bldSub>
      </p:bldGraphic>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547664" y="267494"/>
            <a:ext cx="7067550" cy="939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pt-BR" sz="2400" b="1" dirty="0" smtClean="0">
                <a:solidFill>
                  <a:srgbClr val="359830"/>
                </a:solidFill>
              </a:rPr>
              <a:t>Influências do discurso: Ensino Médio Integrado à Educação Profissional</a:t>
            </a:r>
            <a:endParaRPr lang="pt-BR" sz="1800" dirty="0">
              <a:solidFill>
                <a:srgbClr val="359830"/>
              </a:solidFill>
            </a:endParaRPr>
          </a:p>
        </p:txBody>
      </p:sp>
      <p:sp>
        <p:nvSpPr>
          <p:cNvPr id="3" name="Retângulo 2"/>
          <p:cNvSpPr/>
          <p:nvPr/>
        </p:nvSpPr>
        <p:spPr>
          <a:xfrm>
            <a:off x="395536" y="1131590"/>
            <a:ext cx="8291264" cy="3893374"/>
          </a:xfrm>
          <a:prstGeom prst="rect">
            <a:avLst/>
          </a:prstGeom>
        </p:spPr>
        <p:txBody>
          <a:bodyPr wrap="square">
            <a:spAutoFit/>
          </a:bodyPr>
          <a:lstStyle/>
          <a:p>
            <a:pPr algn="ctr"/>
            <a:r>
              <a:rPr lang="pt-BR" sz="1900" dirty="0"/>
              <a:t>Consultor do Banco mundial, Claudio de Moura Castro</a:t>
            </a:r>
          </a:p>
          <a:p>
            <a:pPr algn="just"/>
            <a:r>
              <a:rPr lang="pt-BR" sz="1900" dirty="0"/>
              <a:t>O problema número um destas escolas é a clássica identificação dos perfis dos alunos. Como resultado do grande e sério esforço para melhorar o seu nível e status, acabaram como excelentes escolas, inclusive na área acadêmica. Em alguns estados menos industrializados, passaram mesmo a ser escolas optadas pelas elites locais. O resultado não poderia ser diferente. Passaram a ser caminhos privilegiados para o vestibular... Ora, faz pouco sentido ensinar Maquinas e Motores a custos elevadíssimos a quem nada mais quer do que passar no vestibular de Direito. Mesmo para os que vão para Engenharia, não parece ser um bom uso do dinheiro público, que ocupem uma vaga que poderia ser melhor aproveitada por alguém que vai diretamente para uma ocupação técnica. (CASTRO, 1995</a:t>
            </a:r>
            <a:r>
              <a:rPr lang="pt-BR" sz="1900" dirty="0" smtClean="0"/>
              <a:t>).</a:t>
            </a:r>
          </a:p>
          <a:p>
            <a:pPr algn="just"/>
            <a:r>
              <a:rPr lang="pt-BR" sz="1900" dirty="0" smtClean="0">
                <a:sym typeface="Wingdings" panose="05000000000000000000" pitchFamily="2" charset="2"/>
              </a:rPr>
              <a:t> Em Família com cinco basta um fazer faculdade.</a:t>
            </a:r>
            <a:endParaRPr lang="pt-BR" sz="1900" dirty="0"/>
          </a:p>
        </p:txBody>
      </p:sp>
    </p:spTree>
    <p:extLst>
      <p:ext uri="{BB962C8B-B14F-4D97-AF65-F5344CB8AC3E}">
        <p14:creationId xmlns:p14="http://schemas.microsoft.com/office/powerpoint/2010/main" val="290876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547664" y="267494"/>
            <a:ext cx="7067550" cy="939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pt-BR" sz="2400" b="1" dirty="0" smtClean="0">
                <a:solidFill>
                  <a:srgbClr val="359830"/>
                </a:solidFill>
              </a:rPr>
              <a:t>Produção de textos </a:t>
            </a:r>
            <a:r>
              <a:rPr lang="pt-BR" sz="2400" b="1" dirty="0">
                <a:solidFill>
                  <a:srgbClr val="359830"/>
                </a:solidFill>
              </a:rPr>
              <a:t>p</a:t>
            </a:r>
            <a:r>
              <a:rPr lang="pt-BR" sz="2400" b="1" dirty="0" smtClean="0">
                <a:solidFill>
                  <a:srgbClr val="359830"/>
                </a:solidFill>
              </a:rPr>
              <a:t>olíticos sobre os IFs e o </a:t>
            </a:r>
            <a:r>
              <a:rPr lang="pt-BR" sz="2400" b="1" dirty="0" smtClean="0">
                <a:solidFill>
                  <a:srgbClr val="359830"/>
                </a:solidFill>
              </a:rPr>
              <a:t>Ensino Médio Integrado à Educação Profissional</a:t>
            </a:r>
            <a:endParaRPr lang="pt-BR" sz="1800" dirty="0">
              <a:solidFill>
                <a:srgbClr val="359830"/>
              </a:solidFill>
            </a:endParaRPr>
          </a:p>
        </p:txBody>
      </p:sp>
      <p:sp>
        <p:nvSpPr>
          <p:cNvPr id="3" name="Retângulo 2"/>
          <p:cNvSpPr/>
          <p:nvPr/>
        </p:nvSpPr>
        <p:spPr>
          <a:xfrm>
            <a:off x="395536" y="1131590"/>
            <a:ext cx="8291264" cy="4493538"/>
          </a:xfrm>
          <a:prstGeom prst="rect">
            <a:avLst/>
          </a:prstGeom>
        </p:spPr>
        <p:txBody>
          <a:bodyPr wrap="square">
            <a:spAutoFit/>
          </a:bodyPr>
          <a:lstStyle/>
          <a:p>
            <a:pPr marL="342900" indent="-342900">
              <a:buFont typeface="Arial" panose="020B0604020202020204" pitchFamily="34" charset="0"/>
              <a:buChar char="•"/>
            </a:pPr>
            <a:r>
              <a:rPr lang="pt-BR" sz="2200" dirty="0"/>
              <a:t>revogação do Decreto n. </a:t>
            </a:r>
            <a:r>
              <a:rPr lang="pt-BR" sz="2200" dirty="0" smtClean="0"/>
              <a:t>2.208/97 pelo Decreto </a:t>
            </a:r>
            <a:r>
              <a:rPr lang="pt-BR" sz="2200" dirty="0"/>
              <a:t>n. </a:t>
            </a:r>
            <a:r>
              <a:rPr lang="pt-BR" sz="2200" dirty="0" smtClean="0"/>
              <a:t>5.154/2004;</a:t>
            </a:r>
          </a:p>
          <a:p>
            <a:r>
              <a:rPr lang="pt-BR" sz="2400" dirty="0" smtClean="0">
                <a:hlinkClick r:id="rId3"/>
              </a:rPr>
              <a:t>http</a:t>
            </a:r>
            <a:r>
              <a:rPr lang="pt-BR" sz="2400" dirty="0">
                <a:hlinkClick r:id="rId3"/>
              </a:rPr>
              <a:t>://www.scielo.br/pdf/es/v26n92/v26n92a17.pdf</a:t>
            </a:r>
            <a:endParaRPr lang="pt-BR" sz="2200" dirty="0" smtClean="0"/>
          </a:p>
          <a:p>
            <a:pPr marL="342900" indent="-342900">
              <a:buFont typeface="Arial" panose="020B0604020202020204" pitchFamily="34" charset="0"/>
              <a:buChar char="•"/>
            </a:pPr>
            <a:r>
              <a:rPr lang="pt-BR" sz="2200" dirty="0" smtClean="0">
                <a:hlinkClick r:id="rId4" action="ppaction://hlinkfile"/>
              </a:rPr>
              <a:t>Lei nº 11.892, 29 de dezembro de 2008</a:t>
            </a:r>
            <a:r>
              <a:rPr lang="pt-BR" sz="2200" dirty="0" smtClean="0"/>
              <a:t>;</a:t>
            </a:r>
          </a:p>
          <a:p>
            <a:r>
              <a:rPr lang="pt-BR" sz="2400" dirty="0">
                <a:hlinkClick r:id="rId5"/>
              </a:rPr>
              <a:t>https://pt.slideshare.net/reissulz/lei-11892-08ifcomentadafinal</a:t>
            </a:r>
            <a:endParaRPr lang="pt-BR" sz="2200" dirty="0" smtClean="0"/>
          </a:p>
          <a:p>
            <a:pPr marL="342900" indent="-342900">
              <a:buFont typeface="Arial" panose="020B0604020202020204" pitchFamily="34" charset="0"/>
              <a:buChar char="•"/>
            </a:pPr>
            <a:r>
              <a:rPr lang="pt-BR" sz="2200" dirty="0" smtClean="0"/>
              <a:t>Diretrizes Curriculares Nacionais para a Educação Básica 2013;</a:t>
            </a:r>
          </a:p>
          <a:p>
            <a:r>
              <a:rPr lang="pt-BR" sz="2000" dirty="0">
                <a:hlinkClick r:id="rId6"/>
              </a:rPr>
              <a:t>http://</a:t>
            </a:r>
            <a:r>
              <a:rPr lang="pt-BR" sz="2000" dirty="0" smtClean="0">
                <a:hlinkClick r:id="rId6"/>
              </a:rPr>
              <a:t>portal.mec.gov.br/docman/julho-2013-pdf/13677-diretrizes-educacao-basica-2013-pdf/file</a:t>
            </a:r>
            <a:endParaRPr lang="pt-BR" sz="2200" dirty="0"/>
          </a:p>
          <a:p>
            <a:pPr marL="342900" indent="-342900">
              <a:buFont typeface="Arial" panose="020B0604020202020204" pitchFamily="34" charset="0"/>
              <a:buChar char="•"/>
            </a:pPr>
            <a:endParaRPr lang="pt-BR" sz="2200" dirty="0" smtClean="0"/>
          </a:p>
          <a:p>
            <a:pPr marL="342900" indent="-342900">
              <a:buFont typeface="Arial" panose="020B0604020202020204" pitchFamily="34" charset="0"/>
              <a:buChar char="•"/>
            </a:pPr>
            <a:endParaRPr lang="pt-BR" sz="2200" dirty="0"/>
          </a:p>
          <a:p>
            <a:pPr marL="342900" indent="-342900">
              <a:buFont typeface="Arial" panose="020B0604020202020204" pitchFamily="34" charset="0"/>
              <a:buChar char="•"/>
            </a:pPr>
            <a:r>
              <a:rPr lang="pt-BR" sz="2200" dirty="0" smtClean="0"/>
              <a:t>Documentos locais do IFMS: Diretrizes, PPCs e outros </a:t>
            </a:r>
          </a:p>
          <a:p>
            <a:endParaRPr lang="pt-BR" sz="2200" dirty="0" smtClean="0"/>
          </a:p>
          <a:p>
            <a:pPr marL="342900" indent="-342900">
              <a:buFont typeface="Arial" panose="020B0604020202020204" pitchFamily="34" charset="0"/>
              <a:buChar char="•"/>
            </a:pPr>
            <a:endParaRPr lang="pt-BR" sz="2200" dirty="0" smtClean="0"/>
          </a:p>
          <a:p>
            <a:pPr marL="342900" indent="-342900">
              <a:buFont typeface="Arial" panose="020B0604020202020204" pitchFamily="34" charset="0"/>
              <a:buChar char="•"/>
            </a:pPr>
            <a:endParaRPr lang="pt-BR" sz="2200" dirty="0"/>
          </a:p>
        </p:txBody>
      </p:sp>
      <p:sp>
        <p:nvSpPr>
          <p:cNvPr id="4" name="Texto explicativo em forma de nuvem 3"/>
          <p:cNvSpPr/>
          <p:nvPr/>
        </p:nvSpPr>
        <p:spPr>
          <a:xfrm rot="10800000">
            <a:off x="5796136" y="3291830"/>
            <a:ext cx="2890664" cy="86409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6300192" y="3435846"/>
            <a:ext cx="1944216" cy="646331"/>
          </a:xfrm>
          <a:prstGeom prst="rect">
            <a:avLst/>
          </a:prstGeom>
          <a:noFill/>
        </p:spPr>
        <p:txBody>
          <a:bodyPr wrap="square" rtlCol="0">
            <a:spAutoFit/>
          </a:bodyPr>
          <a:lstStyle/>
          <a:p>
            <a:pPr algn="ctr"/>
            <a:r>
              <a:rPr lang="pt-BR" dirty="0" smtClean="0"/>
              <a:t>Surge outra política nacional</a:t>
            </a:r>
            <a:endParaRPr lang="pt-BR" dirty="0"/>
          </a:p>
        </p:txBody>
      </p:sp>
    </p:spTree>
    <p:extLst>
      <p:ext uri="{BB962C8B-B14F-4D97-AF65-F5344CB8AC3E}">
        <p14:creationId xmlns:p14="http://schemas.microsoft.com/office/powerpoint/2010/main" val="399260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547664" y="267494"/>
            <a:ext cx="7067550" cy="939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pt-BR" sz="2400" b="1" dirty="0" smtClean="0">
                <a:solidFill>
                  <a:srgbClr val="359830"/>
                </a:solidFill>
              </a:rPr>
              <a:t>Produção de textos </a:t>
            </a:r>
            <a:r>
              <a:rPr lang="pt-BR" sz="2400" b="1" dirty="0">
                <a:solidFill>
                  <a:srgbClr val="359830"/>
                </a:solidFill>
              </a:rPr>
              <a:t>p</a:t>
            </a:r>
            <a:r>
              <a:rPr lang="pt-BR" sz="2400" b="1" dirty="0" smtClean="0">
                <a:solidFill>
                  <a:srgbClr val="359830"/>
                </a:solidFill>
              </a:rPr>
              <a:t>olíticos sobre os IFs e o </a:t>
            </a:r>
            <a:r>
              <a:rPr lang="pt-BR" sz="2400" b="1" dirty="0" smtClean="0">
                <a:solidFill>
                  <a:srgbClr val="359830"/>
                </a:solidFill>
              </a:rPr>
              <a:t>Ensino Médio Integrado à Educação Profissional</a:t>
            </a:r>
            <a:endParaRPr lang="pt-BR" sz="1800" dirty="0">
              <a:solidFill>
                <a:srgbClr val="359830"/>
              </a:solidFill>
            </a:endParaRPr>
          </a:p>
        </p:txBody>
      </p:sp>
      <p:sp>
        <p:nvSpPr>
          <p:cNvPr id="2" name="Retângulo 1"/>
          <p:cNvSpPr/>
          <p:nvPr/>
        </p:nvSpPr>
        <p:spPr>
          <a:xfrm>
            <a:off x="611560" y="1131590"/>
            <a:ext cx="7920880" cy="369332"/>
          </a:xfrm>
          <a:prstGeom prst="rect">
            <a:avLst/>
          </a:prstGeom>
        </p:spPr>
        <p:txBody>
          <a:bodyPr wrap="square">
            <a:spAutoFit/>
          </a:bodyPr>
          <a:lstStyle/>
          <a:p>
            <a:pPr algn="ctr"/>
            <a:r>
              <a:rPr lang="pt-BR" dirty="0"/>
              <a:t>Diretrizes Curriculares Nacionais para a Educação </a:t>
            </a:r>
            <a:r>
              <a:rPr lang="pt-BR" dirty="0" smtClean="0"/>
              <a:t>Básica 2013</a:t>
            </a:r>
            <a:endParaRPr lang="pt-BR" dirty="0"/>
          </a:p>
        </p:txBody>
      </p:sp>
      <p:graphicFrame>
        <p:nvGraphicFramePr>
          <p:cNvPr id="7" name="Diagrama 6"/>
          <p:cNvGraphicFramePr/>
          <p:nvPr>
            <p:extLst>
              <p:ext uri="{D42A27DB-BD31-4B8C-83A1-F6EECF244321}">
                <p14:modId xmlns:p14="http://schemas.microsoft.com/office/powerpoint/2010/main" val="1661513457"/>
              </p:ext>
            </p:extLst>
          </p:nvPr>
        </p:nvGraphicFramePr>
        <p:xfrm>
          <a:off x="323528" y="1923678"/>
          <a:ext cx="3984104" cy="2602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ext uri="{D42A27DB-BD31-4B8C-83A1-F6EECF244321}">
                <p14:modId xmlns:p14="http://schemas.microsoft.com/office/powerpoint/2010/main" val="3279945419"/>
              </p:ext>
            </p:extLst>
          </p:nvPr>
        </p:nvGraphicFramePr>
        <p:xfrm>
          <a:off x="4716016" y="1923678"/>
          <a:ext cx="3984104" cy="26024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2578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Graphic spid="7" grpId="0">
        <p:bldAsOne/>
      </p:bldGraphic>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259632" y="771550"/>
            <a:ext cx="7067550" cy="939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pt-BR" sz="5400" b="1" dirty="0" smtClean="0">
                <a:solidFill>
                  <a:srgbClr val="359830"/>
                </a:solidFill>
              </a:rPr>
              <a:t>A política no contexto da prática em seus múltiplos discursos e significados </a:t>
            </a:r>
            <a:endParaRPr lang="pt-BR" sz="5400" dirty="0">
              <a:solidFill>
                <a:srgbClr val="359830"/>
              </a:solidFill>
            </a:endParaRPr>
          </a:p>
        </p:txBody>
      </p:sp>
      <p:pic>
        <p:nvPicPr>
          <p:cNvPr id="3" name="Imagem 2">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814" y="3795886"/>
            <a:ext cx="1026735" cy="995933"/>
          </a:xfrm>
          <a:prstGeom prst="rect">
            <a:avLst/>
          </a:prstGeom>
        </p:spPr>
      </p:pic>
    </p:spTree>
    <p:extLst>
      <p:ext uri="{BB962C8B-B14F-4D97-AF65-F5344CB8AC3E}">
        <p14:creationId xmlns:p14="http://schemas.microsoft.com/office/powerpoint/2010/main" val="10613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259632" y="195486"/>
            <a:ext cx="7416824"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pt-BR" sz="4000" b="1" dirty="0" smtClean="0">
                <a:solidFill>
                  <a:srgbClr val="359830"/>
                </a:solidFill>
              </a:rPr>
              <a:t>Alguns dados dos IFs</a:t>
            </a:r>
            <a:endParaRPr lang="pt-BR" sz="4000" dirty="0">
              <a:solidFill>
                <a:srgbClr val="359830"/>
              </a:solidFill>
            </a:endParaRPr>
          </a:p>
        </p:txBody>
      </p:sp>
      <p:sp>
        <p:nvSpPr>
          <p:cNvPr id="2" name="Retângulo 1"/>
          <p:cNvSpPr/>
          <p:nvPr/>
        </p:nvSpPr>
        <p:spPr>
          <a:xfrm>
            <a:off x="179512" y="855087"/>
            <a:ext cx="8784976" cy="646331"/>
          </a:xfrm>
          <a:prstGeom prst="rect">
            <a:avLst/>
          </a:prstGeom>
        </p:spPr>
        <p:txBody>
          <a:bodyPr wrap="square">
            <a:spAutoFit/>
          </a:bodyPr>
          <a:lstStyle/>
          <a:p>
            <a:pPr algn="ctr"/>
            <a:r>
              <a:rPr lang="pt-BR" dirty="0"/>
              <a:t>RELATÓRIO ANUAL DE ANÁLISE DOS INDICADORES DE GESTÃO DAS INSTITUIÇÕES FEDERAIS DE EDUCAÇÃO PROFISSIONAL, CIENTÍFICA E </a:t>
            </a:r>
            <a:r>
              <a:rPr lang="pt-BR" dirty="0" smtClean="0"/>
              <a:t>TECNOLÓGICA - 2017</a:t>
            </a:r>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3669140032"/>
              </p:ext>
            </p:extLst>
          </p:nvPr>
        </p:nvGraphicFramePr>
        <p:xfrm>
          <a:off x="179515" y="1641472"/>
          <a:ext cx="8640960" cy="3378548"/>
        </p:xfrm>
        <a:graphic>
          <a:graphicData uri="http://schemas.openxmlformats.org/drawingml/2006/table">
            <a:tbl>
              <a:tblPr firstRow="1" firstCol="1" bandRow="1">
                <a:tableStyleId>{5C22544A-7EE6-4342-B048-85BDC9FD1C3A}</a:tableStyleId>
              </a:tblPr>
              <a:tblGrid>
                <a:gridCol w="1259955"/>
                <a:gridCol w="1429808"/>
                <a:gridCol w="1445019"/>
                <a:gridCol w="1445019"/>
                <a:gridCol w="1616140"/>
                <a:gridCol w="1445019"/>
              </a:tblGrid>
              <a:tr h="239739">
                <a:tc gridSpan="6">
                  <a:txBody>
                    <a:bodyPr/>
                    <a:lstStyle/>
                    <a:p>
                      <a:pPr algn="ctr">
                        <a:lnSpc>
                          <a:spcPct val="107000"/>
                        </a:lnSpc>
                        <a:spcAft>
                          <a:spcPts val="0"/>
                        </a:spcAft>
                      </a:pPr>
                      <a:r>
                        <a:rPr lang="pt-BR" sz="1100" dirty="0">
                          <a:effectLst/>
                        </a:rPr>
                        <a:t>RELAÇÃO DE INSCRITOS POR VAGAS (RIV)</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39739">
                <a:tc>
                  <a:txBody>
                    <a:bodyPr/>
                    <a:lstStyle/>
                    <a:p>
                      <a:pPr algn="ctr">
                        <a:lnSpc>
                          <a:spcPct val="107000"/>
                        </a:lnSpc>
                        <a:spcAft>
                          <a:spcPts val="0"/>
                        </a:spcAft>
                      </a:pPr>
                      <a:r>
                        <a:rPr lang="pt-BR" sz="1100" dirty="0">
                          <a:effectLst/>
                        </a:rPr>
                        <a:t>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2017</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2016</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2015</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2014</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2013</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9739">
                <a:tc>
                  <a:txBody>
                    <a:bodyPr/>
                    <a:lstStyle/>
                    <a:p>
                      <a:pPr algn="ctr">
                        <a:lnSpc>
                          <a:spcPct val="107000"/>
                        </a:lnSpc>
                        <a:spcAft>
                          <a:spcPts val="0"/>
                        </a:spcAft>
                      </a:pPr>
                      <a:r>
                        <a:rPr lang="pt-BR" sz="1100" dirty="0">
                          <a:effectLst/>
                        </a:rPr>
                        <a:t>IFMS</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2,35</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2,14</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4,11</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9,7</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3,85</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9739">
                <a:tc>
                  <a:txBody>
                    <a:bodyPr/>
                    <a:lstStyle/>
                    <a:p>
                      <a:pPr algn="ctr">
                        <a:lnSpc>
                          <a:spcPct val="107000"/>
                        </a:lnSpc>
                        <a:spcAft>
                          <a:spcPts val="0"/>
                        </a:spcAft>
                      </a:pPr>
                      <a:r>
                        <a:rPr lang="pt-BR" sz="1100" dirty="0">
                          <a:effectLst/>
                        </a:rPr>
                        <a:t>Rede</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4,01</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5,69</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5,48</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6,31</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5,02</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90579">
                <a:tc gridSpan="6">
                  <a:txBody>
                    <a:bodyPr/>
                    <a:lstStyle/>
                    <a:p>
                      <a:pPr algn="ctr">
                        <a:lnSpc>
                          <a:spcPct val="107000"/>
                        </a:lnSpc>
                        <a:spcAft>
                          <a:spcPts val="0"/>
                        </a:spcAft>
                      </a:pPr>
                      <a:r>
                        <a:rPr lang="pt-BR" sz="1100" dirty="0">
                          <a:effectLst/>
                        </a:rPr>
                        <a:t> </a:t>
                      </a:r>
                    </a:p>
                    <a:p>
                      <a:pPr algn="ctr">
                        <a:lnSpc>
                          <a:spcPct val="107000"/>
                        </a:lnSpc>
                        <a:spcAft>
                          <a:spcPts val="0"/>
                        </a:spcAft>
                      </a:pPr>
                      <a:r>
                        <a:rPr lang="pt-BR" sz="1100" dirty="0">
                          <a:effectLst/>
                        </a:rPr>
                        <a:t>RELAÇÃO FORMADOS POR MATRÍCULAS (RFM)</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39739">
                <a:tc>
                  <a:txBody>
                    <a:bodyPr/>
                    <a:lstStyle/>
                    <a:p>
                      <a:pPr algn="ctr">
                        <a:lnSpc>
                          <a:spcPct val="107000"/>
                        </a:lnSpc>
                        <a:spcAft>
                          <a:spcPts val="0"/>
                        </a:spcAft>
                      </a:pPr>
                      <a:r>
                        <a:rPr lang="pt-BR" sz="1100" dirty="0">
                          <a:effectLst/>
                        </a:rPr>
                        <a:t>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2017</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2016</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2015</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2014</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2013</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9739">
                <a:tc>
                  <a:txBody>
                    <a:bodyPr/>
                    <a:lstStyle/>
                    <a:p>
                      <a:pPr algn="ctr">
                        <a:lnSpc>
                          <a:spcPct val="107000"/>
                        </a:lnSpc>
                        <a:spcAft>
                          <a:spcPts val="0"/>
                        </a:spcAft>
                      </a:pPr>
                      <a:r>
                        <a:rPr lang="pt-BR" sz="1100" dirty="0">
                          <a:effectLst/>
                        </a:rPr>
                        <a:t>IFMS</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19,04 %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11,23 %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6,37 %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7,31 %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2,62 %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9739">
                <a:tc>
                  <a:txBody>
                    <a:bodyPr/>
                    <a:lstStyle/>
                    <a:p>
                      <a:pPr algn="ctr">
                        <a:lnSpc>
                          <a:spcPct val="107000"/>
                        </a:lnSpc>
                        <a:spcAft>
                          <a:spcPts val="0"/>
                        </a:spcAft>
                      </a:pPr>
                      <a:r>
                        <a:rPr lang="pt-BR" sz="1100" dirty="0">
                          <a:effectLst/>
                        </a:rPr>
                        <a:t>Rede</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26 %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11,78 %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11,45 %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11, 37 %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12,97 %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90579">
                <a:tc gridSpan="6">
                  <a:txBody>
                    <a:bodyPr/>
                    <a:lstStyle/>
                    <a:p>
                      <a:pPr algn="ctr">
                        <a:lnSpc>
                          <a:spcPct val="107000"/>
                        </a:lnSpc>
                        <a:spcAft>
                          <a:spcPts val="0"/>
                        </a:spcAft>
                      </a:pPr>
                      <a:r>
                        <a:rPr lang="pt-BR" sz="1100" dirty="0">
                          <a:effectLst/>
                        </a:rPr>
                        <a:t> </a:t>
                      </a:r>
                    </a:p>
                    <a:p>
                      <a:pPr algn="ctr">
                        <a:lnSpc>
                          <a:spcPct val="107000"/>
                        </a:lnSpc>
                        <a:spcAft>
                          <a:spcPts val="0"/>
                        </a:spcAft>
                      </a:pPr>
                      <a:r>
                        <a:rPr lang="pt-BR" sz="1100" dirty="0">
                          <a:effectLst/>
                        </a:rPr>
                        <a:t>RELAÇÃO MATRÍCULAS POR PROFESSOR (RAP)</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39739">
                <a:tc>
                  <a:txBody>
                    <a:bodyPr/>
                    <a:lstStyle/>
                    <a:p>
                      <a:pPr algn="ctr">
                        <a:lnSpc>
                          <a:spcPct val="107000"/>
                        </a:lnSpc>
                        <a:spcAft>
                          <a:spcPts val="0"/>
                        </a:spcAft>
                      </a:pPr>
                      <a:r>
                        <a:rPr lang="pt-BR" sz="1100" dirty="0">
                          <a:effectLst/>
                        </a:rPr>
                        <a:t>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2017</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2016</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2015</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2014</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2013</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9739">
                <a:tc>
                  <a:txBody>
                    <a:bodyPr/>
                    <a:lstStyle/>
                    <a:p>
                      <a:pPr algn="ctr">
                        <a:lnSpc>
                          <a:spcPct val="107000"/>
                        </a:lnSpc>
                        <a:spcAft>
                          <a:spcPts val="0"/>
                        </a:spcAft>
                      </a:pPr>
                      <a:r>
                        <a:rPr lang="pt-BR" sz="1100" dirty="0">
                          <a:effectLst/>
                        </a:rPr>
                        <a:t>IFMS</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20,25</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19,98</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20,59</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15,29</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46,4</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9739">
                <a:tc>
                  <a:txBody>
                    <a:bodyPr/>
                    <a:lstStyle/>
                    <a:p>
                      <a:pPr algn="ctr">
                        <a:lnSpc>
                          <a:spcPct val="107000"/>
                        </a:lnSpc>
                        <a:spcAft>
                          <a:spcPts val="0"/>
                        </a:spcAft>
                      </a:pPr>
                      <a:r>
                        <a:rPr lang="pt-BR" sz="1100" dirty="0">
                          <a:effectLst/>
                        </a:rPr>
                        <a:t>Rede</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21,61</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19,25</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19,31</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23</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100" dirty="0">
                          <a:effectLst/>
                        </a:rPr>
                        <a:t>29,5</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718395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apresentação_ifms_padrão</Template>
  <TotalTime>672</TotalTime>
  <Words>1456</Words>
  <Application>Microsoft Office PowerPoint</Application>
  <PresentationFormat>Apresentação na tela (16:9)</PresentationFormat>
  <Paragraphs>186</Paragraphs>
  <Slides>21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21</vt:i4>
      </vt:variant>
    </vt:vector>
  </HeadingPairs>
  <TitlesOfParts>
    <vt:vector size="26" baseType="lpstr">
      <vt:lpstr>Arial</vt:lpstr>
      <vt:lpstr>Calibri</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Anderson Martins Corrêa</dc:creator>
  <cp:lastModifiedBy>Anderson Martins Corrêa</cp:lastModifiedBy>
  <cp:revision>40</cp:revision>
  <dcterms:created xsi:type="dcterms:W3CDTF">2017-05-08T20:49:04Z</dcterms:created>
  <dcterms:modified xsi:type="dcterms:W3CDTF">2019-08-06T06:25:10Z</dcterms:modified>
</cp:coreProperties>
</file>