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0" r:id="rId1"/>
  </p:sldMasterIdLst>
  <p:notesMasterIdLst>
    <p:notesMasterId r:id="rId46"/>
  </p:notesMasterIdLst>
  <p:sldIdLst>
    <p:sldId id="256" r:id="rId2"/>
    <p:sldId id="337" r:id="rId3"/>
    <p:sldId id="336" r:id="rId4"/>
    <p:sldId id="338" r:id="rId5"/>
    <p:sldId id="339" r:id="rId6"/>
    <p:sldId id="340" r:id="rId7"/>
    <p:sldId id="341" r:id="rId8"/>
    <p:sldId id="344" r:id="rId9"/>
    <p:sldId id="346" r:id="rId10"/>
    <p:sldId id="351" r:id="rId11"/>
    <p:sldId id="352" r:id="rId12"/>
    <p:sldId id="353" r:id="rId13"/>
    <p:sldId id="354" r:id="rId14"/>
    <p:sldId id="357" r:id="rId15"/>
    <p:sldId id="359" r:id="rId16"/>
    <p:sldId id="350" r:id="rId17"/>
    <p:sldId id="360" r:id="rId18"/>
    <p:sldId id="361" r:id="rId19"/>
    <p:sldId id="364" r:id="rId20"/>
    <p:sldId id="362" r:id="rId21"/>
    <p:sldId id="327" r:id="rId22"/>
    <p:sldId id="365" r:id="rId23"/>
    <p:sldId id="366" r:id="rId24"/>
    <p:sldId id="374" r:id="rId25"/>
    <p:sldId id="375" r:id="rId26"/>
    <p:sldId id="371" r:id="rId27"/>
    <p:sldId id="328" r:id="rId28"/>
    <p:sldId id="372" r:id="rId29"/>
    <p:sldId id="373" r:id="rId30"/>
    <p:sldId id="321" r:id="rId31"/>
    <p:sldId id="329" r:id="rId32"/>
    <p:sldId id="330" r:id="rId33"/>
    <p:sldId id="331" r:id="rId34"/>
    <p:sldId id="295" r:id="rId35"/>
    <p:sldId id="299" r:id="rId36"/>
    <p:sldId id="319" r:id="rId37"/>
    <p:sldId id="320" r:id="rId38"/>
    <p:sldId id="300" r:id="rId39"/>
    <p:sldId id="379" r:id="rId40"/>
    <p:sldId id="380" r:id="rId41"/>
    <p:sldId id="376" r:id="rId42"/>
    <p:sldId id="377" r:id="rId43"/>
    <p:sldId id="378" r:id="rId44"/>
    <p:sldId id="33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Book Antiqua"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Book Antiqua"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Book Antiqua"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Book Antiqua" pitchFamily="18" charset="0"/>
        <a:ea typeface="MS PGothic" pitchFamily="34" charset="-128"/>
        <a:cs typeface="+mn-cs"/>
      </a:defRPr>
    </a:lvl5pPr>
    <a:lvl6pPr marL="2286000" algn="l" defTabSz="914400" rtl="0" eaLnBrk="1" latinLnBrk="0" hangingPunct="1">
      <a:defRPr kern="1200">
        <a:solidFill>
          <a:schemeClr val="tx1"/>
        </a:solidFill>
        <a:latin typeface="Book Antiqua" pitchFamily="18" charset="0"/>
        <a:ea typeface="MS PGothic" pitchFamily="34" charset="-128"/>
        <a:cs typeface="+mn-cs"/>
      </a:defRPr>
    </a:lvl6pPr>
    <a:lvl7pPr marL="2743200" algn="l" defTabSz="914400" rtl="0" eaLnBrk="1" latinLnBrk="0" hangingPunct="1">
      <a:defRPr kern="1200">
        <a:solidFill>
          <a:schemeClr val="tx1"/>
        </a:solidFill>
        <a:latin typeface="Book Antiqua" pitchFamily="18" charset="0"/>
        <a:ea typeface="MS PGothic" pitchFamily="34" charset="-128"/>
        <a:cs typeface="+mn-cs"/>
      </a:defRPr>
    </a:lvl7pPr>
    <a:lvl8pPr marL="3200400" algn="l" defTabSz="914400" rtl="0" eaLnBrk="1" latinLnBrk="0" hangingPunct="1">
      <a:defRPr kern="1200">
        <a:solidFill>
          <a:schemeClr val="tx1"/>
        </a:solidFill>
        <a:latin typeface="Book Antiqua" pitchFamily="18" charset="0"/>
        <a:ea typeface="MS PGothic" pitchFamily="34" charset="-128"/>
        <a:cs typeface="+mn-cs"/>
      </a:defRPr>
    </a:lvl8pPr>
    <a:lvl9pPr marL="3657600" algn="l" defTabSz="914400" rtl="0" eaLnBrk="1" latinLnBrk="0" hangingPunct="1">
      <a:defRPr kern="1200">
        <a:solidFill>
          <a:schemeClr val="tx1"/>
        </a:solidFill>
        <a:latin typeface="Book Antiqua"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FF"/>
    <a:srgbClr val="CC3300"/>
    <a:srgbClr val="006600"/>
    <a:srgbClr val="FFFFCC"/>
    <a:srgbClr val="FF0080"/>
    <a:srgbClr val="00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4"/>
    <p:restoredTop sz="92943"/>
  </p:normalViewPr>
  <p:slideViewPr>
    <p:cSldViewPr snapToGrid="0" snapToObjects="1">
      <p:cViewPr>
        <p:scale>
          <a:sx n="90" d="100"/>
          <a:sy n="90" d="100"/>
        </p:scale>
        <p:origin x="1944"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9723B-5345-4DA5-8596-D84F689CEE46}" type="datetimeFigureOut">
              <a:rPr lang="pt-BR" smtClean="0"/>
              <a:pPr/>
              <a:t>04/08/2019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26C9F-65FC-49BB-8A09-0B44C6D61A96}" type="slidenum">
              <a:rPr lang="pt-BR" smtClean="0"/>
              <a:pPr/>
              <a:t>‹n.º›</a:t>
            </a:fld>
            <a:endParaRPr lang="pt-BR"/>
          </a:p>
        </p:txBody>
      </p:sp>
    </p:spTree>
    <p:extLst>
      <p:ext uri="{BB962C8B-B14F-4D97-AF65-F5344CB8AC3E}">
        <p14:creationId xmlns:p14="http://schemas.microsoft.com/office/powerpoint/2010/main" val="53918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E6759084-7179-4B51-B6CE-010082061A49}" type="datetime1">
              <a:rPr lang="en-US" smtClean="0"/>
              <a:pPr/>
              <a:t>8/4/19</a:t>
            </a:fld>
            <a:endParaRPr lang="en-US"/>
          </a:p>
        </p:txBody>
      </p:sp>
      <p:sp>
        <p:nvSpPr>
          <p:cNvPr id="19" name="Espaço Reservado para Rodapé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endParaRPr lang="en-US"/>
          </a:p>
        </p:txBody>
      </p:sp>
      <p:sp>
        <p:nvSpPr>
          <p:cNvPr id="27" name="Espaço Reservado para Número de Slide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74A04381-74B3-4259-B774-54BF3565C325}" type="slidenum">
              <a:rPr lang="en-US" smtClean="0"/>
              <a:pPr/>
              <a:t>‹n.º›</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a:prstGeom prst="rect">
            <a:avLst/>
          </a:prstGeo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727032" y="6407944"/>
            <a:ext cx="1920240" cy="365760"/>
          </a:xfrm>
          <a:prstGeom prst="rect">
            <a:avLst/>
          </a:prstGeom>
        </p:spPr>
        <p:txBody>
          <a:bodyPr/>
          <a:lstStyle>
            <a:extLst/>
          </a:lstStyle>
          <a:p>
            <a:fld id="{E6759084-7179-4B51-B6CE-010082061A49}" type="datetime1">
              <a:rPr lang="en-US" smtClean="0"/>
              <a:pPr/>
              <a:t>8/4/19</a:t>
            </a:fld>
            <a:endParaRPr lang="en-US"/>
          </a:p>
        </p:txBody>
      </p:sp>
      <p:sp>
        <p:nvSpPr>
          <p:cNvPr id="5" name="Espaço Reservado para Rodapé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Espaço Reservado para Número de Slide 5"/>
          <p:cNvSpPr>
            <a:spLocks noGrp="1"/>
          </p:cNvSpPr>
          <p:nvPr>
            <p:ph type="sldNum" sz="quarter" idx="12"/>
          </p:nvPr>
        </p:nvSpPr>
        <p:spPr>
          <a:xfrm>
            <a:off x="8647272" y="6407944"/>
            <a:ext cx="365760" cy="365125"/>
          </a:xfrm>
          <a:prstGeom prst="rect">
            <a:avLst/>
          </a:prstGeom>
        </p:spPr>
        <p:txBody>
          <a:bodyPr/>
          <a:lstStyle>
            <a:extLst/>
          </a:lstStyle>
          <a:p>
            <a:fld id="{74A04381-74B3-4259-B774-54BF3565C325}" type="slidenum">
              <a:rPr lang="en-US" smtClean="0"/>
              <a:pPr/>
              <a:t>‹n.º›</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a:prstGeom prst="rect">
            <a:avLst/>
          </a:prstGeo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a:prstGeom prst="rect">
            <a:avLst/>
          </a:prstGeo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727032" y="6407944"/>
            <a:ext cx="1920240" cy="365760"/>
          </a:xfrm>
          <a:prstGeom prst="rect">
            <a:avLst/>
          </a:prstGeom>
        </p:spPr>
        <p:txBody>
          <a:bodyPr/>
          <a:lstStyle>
            <a:extLst/>
          </a:lstStyle>
          <a:p>
            <a:fld id="{E6759084-7179-4B51-B6CE-010082061A49}" type="datetime1">
              <a:rPr lang="en-US" smtClean="0"/>
              <a:pPr/>
              <a:t>8/4/19</a:t>
            </a:fld>
            <a:endParaRPr lang="en-US"/>
          </a:p>
        </p:txBody>
      </p:sp>
      <p:sp>
        <p:nvSpPr>
          <p:cNvPr id="5" name="Espaço Reservado para Rodapé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Espaço Reservado para Número de Slide 5"/>
          <p:cNvSpPr>
            <a:spLocks noGrp="1"/>
          </p:cNvSpPr>
          <p:nvPr>
            <p:ph type="sldNum" sz="quarter" idx="12"/>
          </p:nvPr>
        </p:nvSpPr>
        <p:spPr>
          <a:xfrm>
            <a:off x="8647272" y="6407944"/>
            <a:ext cx="365760" cy="365125"/>
          </a:xfrm>
          <a:prstGeom prst="rect">
            <a:avLst/>
          </a:prstGeom>
        </p:spPr>
        <p:txBody>
          <a:bodyPr/>
          <a:lstStyle>
            <a:extLst/>
          </a:lstStyle>
          <a:p>
            <a:fld id="{74A04381-74B3-4259-B774-54BF3565C325}" type="slidenum">
              <a:rPr lang="en-US" smtClean="0"/>
              <a:pPr/>
              <a:t>‹n.º›</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328"/>
            <a:ext cx="8229600" cy="4525963"/>
          </a:xfrm>
          <a:prstGeom prst="rect">
            <a:avLst/>
          </a:prstGeom>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727032" y="6407944"/>
            <a:ext cx="1920240" cy="365760"/>
          </a:xfrm>
          <a:prstGeom prst="rect">
            <a:avLst/>
          </a:prstGeom>
        </p:spPr>
        <p:txBody>
          <a:bodyPr/>
          <a:lstStyle>
            <a:extLst/>
          </a:lstStyle>
          <a:p>
            <a:fld id="{E6759084-7179-4B51-B6CE-010082061A49}" type="datetime1">
              <a:rPr lang="en-US" smtClean="0"/>
              <a:pPr/>
              <a:t>8/4/19</a:t>
            </a:fld>
            <a:endParaRPr lang="en-US"/>
          </a:p>
        </p:txBody>
      </p:sp>
      <p:sp>
        <p:nvSpPr>
          <p:cNvPr id="5" name="Espaço Reservado para Rodapé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Espaço Reservado para Número de Slide 5"/>
          <p:cNvSpPr>
            <a:spLocks noGrp="1"/>
          </p:cNvSpPr>
          <p:nvPr>
            <p:ph type="sldNum" sz="quarter" idx="12"/>
          </p:nvPr>
        </p:nvSpPr>
        <p:spPr>
          <a:xfrm>
            <a:off x="8647272" y="6407944"/>
            <a:ext cx="365760" cy="365125"/>
          </a:xfrm>
          <a:prstGeom prst="rect">
            <a:avLst/>
          </a:prstGeom>
        </p:spPr>
        <p:txBody>
          <a:bodyPr/>
          <a:lstStyle>
            <a:extLst/>
          </a:lstStyle>
          <a:p>
            <a:fld id="{74A04381-74B3-4259-B774-54BF3565C325}" type="slidenum">
              <a:rPr lang="en-US" smtClean="0"/>
              <a:pPr/>
              <a:t>‹n.º›</a:t>
            </a:fld>
            <a:endParaRPr lang="en-US"/>
          </a:p>
        </p:txBody>
      </p:sp>
      <p:sp>
        <p:nvSpPr>
          <p:cNvPr id="7" name="Título 6"/>
          <p:cNvSpPr>
            <a:spLocks noGrp="1"/>
          </p:cNvSpPr>
          <p:nvPr>
            <p:ph type="title"/>
          </p:nvPr>
        </p:nvSpPr>
        <p:spPr>
          <a:xfrm>
            <a:off x="457200" y="274638"/>
            <a:ext cx="8229600" cy="1143000"/>
          </a:xfrm>
          <a:prstGeom prst="rect">
            <a:avLst/>
          </a:prstGeom>
        </p:spPr>
        <p:txBody>
          <a:bodyPr rtlCol="0"/>
          <a:lstStyle>
            <a:extLst/>
          </a:lstStyle>
          <a:p>
            <a:r>
              <a:rPr kumimoji="0" lang="pt-BR" smtClean="0"/>
              <a:t>Clique para editar o estilo do título mestre</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a:prstGeom prst="rect">
            <a:avLst/>
          </a:prstGeo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6727032" y="6407944"/>
            <a:ext cx="1920240" cy="365760"/>
          </a:xfrm>
          <a:prstGeom prst="rect">
            <a:avLst/>
          </a:prstGeom>
        </p:spPr>
        <p:txBody>
          <a:bodyPr/>
          <a:lstStyle>
            <a:extLst/>
          </a:lstStyle>
          <a:p>
            <a:fld id="{E6759084-7179-4B51-B6CE-010082061A49}" type="datetime1">
              <a:rPr lang="en-US" smtClean="0"/>
              <a:pPr/>
              <a:t>8/4/19</a:t>
            </a:fld>
            <a:endParaRPr lang="en-US"/>
          </a:p>
        </p:txBody>
      </p:sp>
      <p:sp>
        <p:nvSpPr>
          <p:cNvPr id="5" name="Espaço Reservado para Rodapé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Espaço Reservado para Número de Slide 5"/>
          <p:cNvSpPr>
            <a:spLocks noGrp="1"/>
          </p:cNvSpPr>
          <p:nvPr>
            <p:ph type="sldNum" sz="quarter" idx="12"/>
          </p:nvPr>
        </p:nvSpPr>
        <p:spPr>
          <a:xfrm>
            <a:off x="8647272" y="6407944"/>
            <a:ext cx="365760" cy="365125"/>
          </a:xfrm>
          <a:prstGeom prst="rect">
            <a:avLst/>
          </a:prstGeom>
        </p:spPr>
        <p:txBody>
          <a:bodyPr/>
          <a:lstStyle>
            <a:extLst/>
          </a:lstStyle>
          <a:p>
            <a:fld id="{74A04381-74B3-4259-B774-54BF3565C325}" type="slidenum">
              <a:rPr lang="en-US" smtClean="0"/>
              <a:pPr/>
              <a:t>‹n.º›</a:t>
            </a:fld>
            <a:endParaRPr lang="en-US"/>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a:prstGeom prst="rect">
            <a:avLst/>
          </a:prstGeom>
        </p:spPr>
        <p:txBody>
          <a:bodyPr/>
          <a:lstStyle>
            <a:extLst/>
          </a:lstStyle>
          <a:p>
            <a:fld id="{E6759084-7179-4B51-B6CE-010082061A49}" type="datetime1">
              <a:rPr lang="en-US" smtClean="0"/>
              <a:pPr/>
              <a:t>8/4/19</a:t>
            </a:fld>
            <a:endParaRPr lang="en-US"/>
          </a:p>
        </p:txBody>
      </p:sp>
      <p:sp>
        <p:nvSpPr>
          <p:cNvPr id="6" name="Espaço Reservado para Rodapé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Espaço Reservado para Número de Slide 6"/>
          <p:cNvSpPr>
            <a:spLocks noGrp="1"/>
          </p:cNvSpPr>
          <p:nvPr>
            <p:ph type="sldNum" sz="quarter" idx="12"/>
          </p:nvPr>
        </p:nvSpPr>
        <p:spPr>
          <a:xfrm>
            <a:off x="8647272" y="6407944"/>
            <a:ext cx="365760" cy="365125"/>
          </a:xfrm>
          <a:prstGeom prst="rect">
            <a:avLst/>
          </a:prstGeom>
        </p:spPr>
        <p:txBody>
          <a:bodyPr/>
          <a:lstStyle>
            <a:extLst/>
          </a:lstStyle>
          <a:p>
            <a:fld id="{74A04381-74B3-4259-B774-54BF3565C325}" type="slidenum">
              <a:rPr lang="en-US" smtClean="0"/>
              <a:pPr/>
              <a:t>‹n.º›</a:t>
            </a:fld>
            <a:endParaRPr lang="en-US"/>
          </a:p>
        </p:txBody>
      </p:sp>
      <p:sp>
        <p:nvSpPr>
          <p:cNvPr id="8" name="Título 7"/>
          <p:cNvSpPr>
            <a:spLocks noGrp="1"/>
          </p:cNvSpPr>
          <p:nvPr>
            <p:ph type="title"/>
          </p:nvPr>
        </p:nvSpPr>
        <p:spPr>
          <a:xfrm>
            <a:off x="457200" y="274638"/>
            <a:ext cx="8229600" cy="1143000"/>
          </a:xfrm>
          <a:prstGeom prst="rect">
            <a:avLst/>
          </a:prstGeom>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a:prstGeom prst="rect">
            <a:avLst/>
          </a:prstGeo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a:xfrm>
            <a:off x="6727032" y="6407944"/>
            <a:ext cx="1920240" cy="365760"/>
          </a:xfrm>
          <a:prstGeom prst="rect">
            <a:avLst/>
          </a:prstGeom>
        </p:spPr>
        <p:txBody>
          <a:bodyPr/>
          <a:lstStyle>
            <a:extLst/>
          </a:lstStyle>
          <a:p>
            <a:fld id="{E6759084-7179-4B51-B6CE-010082061A49}" type="datetime1">
              <a:rPr lang="en-US" smtClean="0"/>
              <a:pPr/>
              <a:t>8/4/19</a:t>
            </a:fld>
            <a:endParaRPr lang="en-US"/>
          </a:p>
        </p:txBody>
      </p:sp>
      <p:sp>
        <p:nvSpPr>
          <p:cNvPr id="8" name="Espaço Reservado para Rodapé 7"/>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9" name="Espaço Reservado para Número de Slide 8"/>
          <p:cNvSpPr>
            <a:spLocks noGrp="1"/>
          </p:cNvSpPr>
          <p:nvPr>
            <p:ph type="sldNum" sz="quarter" idx="12"/>
          </p:nvPr>
        </p:nvSpPr>
        <p:spPr>
          <a:xfrm>
            <a:off x="8647272" y="6407944"/>
            <a:ext cx="365760" cy="365125"/>
          </a:xfrm>
          <a:prstGeom prst="rect">
            <a:avLst/>
          </a:prstGeom>
        </p:spPr>
        <p:txBody>
          <a:bodyPr/>
          <a:lstStyle>
            <a:extLst/>
          </a:lstStyle>
          <a:p>
            <a:fld id="{74A04381-74B3-4259-B774-54BF3565C325}"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a:xfrm>
            <a:off x="6727032" y="6407944"/>
            <a:ext cx="1920240" cy="365760"/>
          </a:xfrm>
          <a:prstGeom prst="rect">
            <a:avLst/>
          </a:prstGeom>
        </p:spPr>
        <p:txBody>
          <a:bodyPr/>
          <a:lstStyle>
            <a:extLst/>
          </a:lstStyle>
          <a:p>
            <a:fld id="{E6759084-7179-4B51-B6CE-010082061A49}" type="datetime1">
              <a:rPr lang="en-US" smtClean="0"/>
              <a:pPr/>
              <a:t>8/4/19</a:t>
            </a:fld>
            <a:endParaRPr lang="en-US"/>
          </a:p>
        </p:txBody>
      </p:sp>
      <p:sp>
        <p:nvSpPr>
          <p:cNvPr id="4" name="Espaço Reservado para Rodapé 3"/>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5" name="Espaço Reservado para Número de Slide 4"/>
          <p:cNvSpPr>
            <a:spLocks noGrp="1"/>
          </p:cNvSpPr>
          <p:nvPr>
            <p:ph type="sldNum" sz="quarter" idx="12"/>
          </p:nvPr>
        </p:nvSpPr>
        <p:spPr>
          <a:xfrm>
            <a:off x="8647272" y="6407944"/>
            <a:ext cx="365760" cy="365125"/>
          </a:xfrm>
          <a:prstGeom prst="rect">
            <a:avLst/>
          </a:prstGeom>
        </p:spPr>
        <p:txBody>
          <a:bodyPr/>
          <a:lstStyle>
            <a:extLst/>
          </a:lstStyle>
          <a:p>
            <a:fld id="{74A04381-74B3-4259-B774-54BF3565C325}" type="slidenum">
              <a:rPr lang="en-US" smtClean="0"/>
              <a:pPr/>
              <a:t>‹n.º›</a:t>
            </a:fld>
            <a:endParaRPr lang="en-US"/>
          </a:p>
        </p:txBody>
      </p:sp>
      <p:sp>
        <p:nvSpPr>
          <p:cNvPr id="6" name="Título 5"/>
          <p:cNvSpPr>
            <a:spLocks noGrp="1"/>
          </p:cNvSpPr>
          <p:nvPr>
            <p:ph type="title"/>
          </p:nvPr>
        </p:nvSpPr>
        <p:spPr>
          <a:xfrm>
            <a:off x="457200" y="274638"/>
            <a:ext cx="8229600" cy="1143000"/>
          </a:xfrm>
          <a:prstGeom prst="rect">
            <a:avLst/>
          </a:prstGeom>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727032" y="6407944"/>
            <a:ext cx="1920240" cy="365760"/>
          </a:xfrm>
          <a:prstGeom prst="rect">
            <a:avLst/>
          </a:prstGeom>
        </p:spPr>
        <p:txBody>
          <a:bodyPr/>
          <a:lstStyle>
            <a:extLst/>
          </a:lstStyle>
          <a:p>
            <a:fld id="{E6759084-7179-4B51-B6CE-010082061A49}" type="datetime1">
              <a:rPr lang="en-US" smtClean="0"/>
              <a:pPr/>
              <a:t>8/4/19</a:t>
            </a:fld>
            <a:endParaRPr lang="en-US"/>
          </a:p>
        </p:txBody>
      </p:sp>
      <p:sp>
        <p:nvSpPr>
          <p:cNvPr id="3" name="Espaço Reservado para Rodapé 2"/>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4" name="Espaço Reservado para Número de Slide 3"/>
          <p:cNvSpPr>
            <a:spLocks noGrp="1"/>
          </p:cNvSpPr>
          <p:nvPr>
            <p:ph type="sldNum" sz="quarter" idx="12"/>
          </p:nvPr>
        </p:nvSpPr>
        <p:spPr>
          <a:xfrm>
            <a:off x="8647272" y="6407944"/>
            <a:ext cx="365760" cy="365125"/>
          </a:xfrm>
          <a:prstGeom prst="rect">
            <a:avLst/>
          </a:prstGeom>
        </p:spPr>
        <p:txBody>
          <a:bodyPr/>
          <a:lstStyle>
            <a:extLst/>
          </a:lstStyle>
          <a:p>
            <a:fld id="{74A04381-74B3-4259-B774-54BF3565C325}" type="slidenum">
              <a:rPr lang="en-US" smtClean="0"/>
              <a:pPr/>
              <a:t>‹n.º›</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a:prstGeom prst="rect">
            <a:avLst/>
          </a:prstGeo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a:prstGeom prst="rect">
            <a:avLst/>
          </a:prstGeo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a:prstGeom prst="rect">
            <a:avLst/>
          </a:prstGeom>
        </p:spPr>
        <p:txBody>
          <a:bodyPr/>
          <a:lstStyle>
            <a:extLst/>
          </a:lstStyle>
          <a:p>
            <a:fld id="{E6759084-7179-4B51-B6CE-010082061A49}" type="datetime1">
              <a:rPr lang="en-US" smtClean="0"/>
              <a:pPr/>
              <a:t>8/4/19</a:t>
            </a:fld>
            <a:endParaRPr lang="en-US"/>
          </a:p>
        </p:txBody>
      </p:sp>
      <p:sp>
        <p:nvSpPr>
          <p:cNvPr id="6" name="Espaço Reservado para Rodapé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Espaço Reservado para Número de Slide 6"/>
          <p:cNvSpPr>
            <a:spLocks noGrp="1"/>
          </p:cNvSpPr>
          <p:nvPr>
            <p:ph type="sldNum" sz="quarter" idx="12"/>
          </p:nvPr>
        </p:nvSpPr>
        <p:spPr>
          <a:xfrm>
            <a:off x="8647272" y="6407944"/>
            <a:ext cx="365760" cy="365125"/>
          </a:xfrm>
          <a:prstGeom prst="rect">
            <a:avLst/>
          </a:prstGeom>
        </p:spPr>
        <p:txBody>
          <a:bodyPr/>
          <a:lstStyle>
            <a:extLst/>
          </a:lstStyle>
          <a:p>
            <a:fld id="{74A04381-74B3-4259-B774-54BF3565C325}"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prstGeom prst="rect">
            <a:avLst/>
          </a:prstGeo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E6759084-7179-4B51-B6CE-010082061A49}" type="datetime1">
              <a:rPr lang="en-US" smtClean="0"/>
              <a:pPr/>
              <a:t>8/4/19</a:t>
            </a:fld>
            <a:endParaRPr lang="en-US"/>
          </a:p>
        </p:txBody>
      </p:sp>
      <p:sp>
        <p:nvSpPr>
          <p:cNvPr id="6" name="Espaço Reservado para Rodapé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p>
        </p:txBody>
      </p:sp>
      <p:sp>
        <p:nvSpPr>
          <p:cNvPr id="7" name="Espaço Reservado para Número de Slide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74A04381-74B3-4259-B774-54BF3565C325}" type="slidenum">
              <a:rPr lang="en-US" smtClean="0"/>
              <a:pPr/>
              <a:t>‹n.º›</a:t>
            </a:fld>
            <a:endParaRPr lang="en-US"/>
          </a:p>
        </p:txBody>
      </p:sp>
      <p:sp>
        <p:nvSpPr>
          <p:cNvPr id="2" name="Título 1"/>
          <p:cNvSpPr>
            <a:spLocks noGrp="1"/>
          </p:cNvSpPr>
          <p:nvPr>
            <p:ph type="title"/>
          </p:nvPr>
        </p:nvSpPr>
        <p:spPr>
          <a:xfrm>
            <a:off x="228600" y="4865122"/>
            <a:ext cx="8075432" cy="562672"/>
          </a:xfrm>
          <a:prstGeom prst="rect">
            <a:avLst/>
          </a:prstGeo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pes.gov.br/pt/avaliacao/sobre-as-areas-de-avaliacao/76-dav/caa4/4670-ensino" TargetMode="Externa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eriodicos.utfpr.edu.br/etr/article/view/594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eriodicos.utfpr.edu.br/rbect/article/view/8457" TargetMode="External"/><Relationship Id="rId3" Type="http://schemas.openxmlformats.org/officeDocument/2006/relationships/hyperlink" Target="https://www.if.ufrgs.br/cref/ojs/index.php/ienci/article/view/58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er.upf.br/index.php/rep/article/view/8177" TargetMode="External"/><Relationship Id="rId3" Type="http://schemas.openxmlformats.org/officeDocument/2006/relationships/hyperlink" Target="http://dx.doi.org/10.31512/encitec.v8i1.262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ditora.ifpb.edu.br/index.php/ifpb/catalog/book/212" TargetMode="External"/><Relationship Id="rId4" Type="http://schemas.openxmlformats.org/officeDocument/2006/relationships/hyperlink" Target="http://editora.ifpb.edu.br/index.php/ifpb/catalog/book/234" TargetMode="External"/><Relationship Id="rId1" Type="http://schemas.openxmlformats.org/officeDocument/2006/relationships/slideLayout" Target="../slideLayouts/slideLayout2.xml"/><Relationship Id="rId2" Type="http://schemas.openxmlformats.org/officeDocument/2006/relationships/hyperlink" Target="http://memoria.ifrn.edu.br/handle/1044/151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pes.gov.br/images/documentos/Classifica%C3%A7%C3%A3o_da_Produ%C3%A7%C3%A3o_T%C3%A9cnica_2017/46_ENSI_class_prod_tecn_jan2017.pdf" TargetMode="Externa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http://educapes.capes.gov.b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hyperlink" Target="https://youtu.be/Kmb0yq7cDvI" TargetMode="Externa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hyperlink" Target="https://youtu.be/II7oMgZTlUM" TargetMode="External"/><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s://docs.google.com/file/d/0B7oN-0el26T-VzBoS20wNlpMakk/edi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smonteiro.blogspot.com.br/" TargetMode="External"/><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s://docs.google.com/file/d/0B7oN-0el26T-a0VUTDI5SXg0OUE/edi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frj.edu.br/webfm_send/5441" TargetMode="Externa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frj.edu.br/webfm_send/9693" TargetMode="Externa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www.ifrj.edu.br/webfm_send/541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41781" y="3260691"/>
            <a:ext cx="2959057" cy="612266"/>
          </a:xfrm>
          <a:extLst/>
        </p:spPr>
        <p:txBody>
          <a:bodyPr numCol="1">
            <a:prstTxWarp prst="textPlain">
              <a:avLst/>
            </a:prstTxWarp>
            <a:normAutofit fontScale="70000" lnSpcReduction="20000"/>
          </a:bodyPr>
          <a:lstStyle/>
          <a:p>
            <a:pPr algn="ctr" fontAlgn="auto">
              <a:spcAft>
                <a:spcPts val="0"/>
              </a:spcAft>
              <a:buFont typeface="Wingdings"/>
              <a:buNone/>
              <a:defRPr/>
            </a:pPr>
            <a:r>
              <a:rPr lang="en-US" sz="2800" b="1" dirty="0" smtClean="0">
                <a:ln w="1905"/>
                <a:solidFill>
                  <a:srgbClr val="CC3300"/>
                </a:solidFill>
                <a:effectLst>
                  <a:innerShdw blurRad="69850" dist="43180" dir="5400000">
                    <a:srgbClr val="000000">
                      <a:alpha val="65000"/>
                    </a:srgbClr>
                  </a:innerShdw>
                </a:effectLst>
                <a:latin typeface="Cambria" pitchFamily="18" charset="0"/>
              </a:rPr>
              <a:t>Marcus </a:t>
            </a:r>
            <a:r>
              <a:rPr lang="en-US" sz="2800" b="1" dirty="0" err="1" smtClean="0">
                <a:ln w="1905"/>
                <a:solidFill>
                  <a:srgbClr val="CC3300"/>
                </a:solidFill>
                <a:effectLst>
                  <a:innerShdw blurRad="69850" dist="43180" dir="5400000">
                    <a:srgbClr val="000000">
                      <a:alpha val="65000"/>
                    </a:srgbClr>
                  </a:innerShdw>
                </a:effectLst>
                <a:latin typeface="Cambria" pitchFamily="18" charset="0"/>
              </a:rPr>
              <a:t>Vinicius</a:t>
            </a:r>
            <a:r>
              <a:rPr lang="en-US" sz="2800" b="1" dirty="0" smtClean="0">
                <a:ln w="1905"/>
                <a:solidFill>
                  <a:srgbClr val="CC3300"/>
                </a:solidFill>
                <a:effectLst>
                  <a:innerShdw blurRad="69850" dist="43180" dir="5400000">
                    <a:srgbClr val="000000">
                      <a:alpha val="65000"/>
                    </a:srgbClr>
                  </a:innerShdw>
                </a:effectLst>
                <a:latin typeface="Cambria" pitchFamily="18" charset="0"/>
              </a:rPr>
              <a:t> Pereira</a:t>
            </a:r>
          </a:p>
          <a:p>
            <a:pPr algn="ctr" fontAlgn="auto">
              <a:spcAft>
                <a:spcPts val="0"/>
              </a:spcAft>
              <a:buFont typeface="Wingdings"/>
              <a:buNone/>
              <a:defRPr/>
            </a:pPr>
            <a:r>
              <a:rPr lang="en-US" sz="2400" dirty="0" smtClean="0">
                <a:ln w="1905"/>
                <a:solidFill>
                  <a:srgbClr val="CC3300"/>
                </a:solidFill>
                <a:effectLst>
                  <a:innerShdw blurRad="69850" dist="43180" dir="5400000">
                    <a:srgbClr val="000000">
                      <a:alpha val="65000"/>
                    </a:srgbClr>
                  </a:innerShdw>
                </a:effectLst>
                <a:latin typeface="Cambria" pitchFamily="18" charset="0"/>
              </a:rPr>
              <a:t>marcus.pereira@ifrj.edu.br</a:t>
            </a:r>
            <a:endParaRPr lang="en-US" sz="2400" dirty="0">
              <a:ln w="1905"/>
              <a:solidFill>
                <a:srgbClr val="CC3300"/>
              </a:solidFill>
              <a:effectLst>
                <a:innerShdw blurRad="69850" dist="43180" dir="5400000">
                  <a:srgbClr val="000000">
                    <a:alpha val="65000"/>
                  </a:srgbClr>
                </a:innerShdw>
              </a:effectLst>
              <a:latin typeface="Cambria" pitchFamily="18" charset="0"/>
            </a:endParaRPr>
          </a:p>
        </p:txBody>
      </p:sp>
      <p:sp>
        <p:nvSpPr>
          <p:cNvPr id="4" name="TextBox 3"/>
          <p:cNvSpPr txBox="1"/>
          <p:nvPr/>
        </p:nvSpPr>
        <p:spPr>
          <a:xfrm>
            <a:off x="333375" y="678240"/>
            <a:ext cx="8600813" cy="1569660"/>
          </a:xfrm>
          <a:prstGeom prst="rect">
            <a:avLst/>
          </a:prstGeom>
          <a:noFill/>
        </p:spPr>
        <p:txBody>
          <a:bodyPr wrap="square">
            <a:spAutoFit/>
          </a:bodyPr>
          <a:lstStyle/>
          <a:p>
            <a:pPr algn="ctr" fontAlgn="auto">
              <a:spcAft>
                <a:spcPts val="0"/>
              </a:spcAft>
              <a:defRPr/>
            </a:pPr>
            <a:r>
              <a:rPr lang="pt-BR" sz="3200" b="1" dirty="0" smtClean="0">
                <a:ln w="1905"/>
                <a:solidFill>
                  <a:srgbClr val="006600"/>
                </a:solidFill>
                <a:effectLst>
                  <a:innerShdw blurRad="69850" dist="43180" dir="5400000">
                    <a:srgbClr val="000000">
                      <a:alpha val="65000"/>
                    </a:srgbClr>
                  </a:innerShdw>
                </a:effectLst>
                <a:latin typeface="Cambria" pitchFamily="18" charset="0"/>
                <a:ea typeface="+mj-ea"/>
                <a:cs typeface="Arial"/>
              </a:rPr>
              <a:t>A ÁREA DE ENSINO NA CAPES E </a:t>
            </a:r>
            <a:r>
              <a:rPr lang="pt-BR" sz="3200" b="1" dirty="0" smtClean="0">
                <a:ln w="1905"/>
                <a:solidFill>
                  <a:srgbClr val="006600"/>
                </a:solidFill>
                <a:effectLst>
                  <a:innerShdw blurRad="69850" dist="43180" dir="5400000">
                    <a:srgbClr val="000000">
                      <a:alpha val="65000"/>
                    </a:srgbClr>
                  </a:innerShdw>
                </a:effectLst>
                <a:latin typeface="Cambria" pitchFamily="18" charset="0"/>
                <a:cs typeface="Arial"/>
              </a:rPr>
              <a:t>OS DESAFIOS DA PESQUISA E DA P</a:t>
            </a:r>
            <a:r>
              <a:rPr lang="en-US" sz="3200" b="1" dirty="0" smtClean="0">
                <a:ln w="1905"/>
                <a:solidFill>
                  <a:srgbClr val="006600"/>
                </a:solidFill>
                <a:effectLst>
                  <a:innerShdw blurRad="69850" dist="43180" dir="5400000">
                    <a:srgbClr val="000000">
                      <a:alpha val="65000"/>
                    </a:srgbClr>
                  </a:innerShdw>
                </a:effectLst>
                <a:latin typeface="Cambria" pitchFamily="18" charset="0"/>
                <a:cs typeface="Arial"/>
              </a:rPr>
              <a:t>ÓS-GRADUAÇÃO PARA OS INSTITUTOS FEDERAIS</a:t>
            </a:r>
            <a:endParaRPr lang="pt-BR" sz="3200" b="1" dirty="0">
              <a:ln w="1905"/>
              <a:solidFill>
                <a:srgbClr val="006600"/>
              </a:solidFill>
              <a:effectLst>
                <a:innerShdw blurRad="69850" dist="43180" dir="5400000">
                  <a:srgbClr val="000000">
                    <a:alpha val="65000"/>
                  </a:srgbClr>
                </a:innerShdw>
              </a:effectLst>
              <a:latin typeface="Cambria" pitchFamily="18" charset="0"/>
              <a:ea typeface="+mj-ea"/>
              <a:cs typeface="Arial"/>
            </a:endParaRPr>
          </a:p>
        </p:txBody>
      </p:sp>
      <p:sp>
        <p:nvSpPr>
          <p:cNvPr id="10243" name="TextBox 5"/>
          <p:cNvSpPr txBox="1">
            <a:spLocks noChangeArrowheads="1"/>
          </p:cNvSpPr>
          <p:nvPr/>
        </p:nvSpPr>
        <p:spPr bwMode="auto">
          <a:xfrm>
            <a:off x="1128713" y="1003300"/>
            <a:ext cx="184150" cy="369888"/>
          </a:xfrm>
          <a:prstGeom prst="rect">
            <a:avLst/>
          </a:prstGeom>
          <a:noFill/>
          <a:ln w="9525">
            <a:noFill/>
            <a:miter lim="800000"/>
            <a:headEnd/>
            <a:tailEnd/>
          </a:ln>
        </p:spPr>
        <p:txBody>
          <a:bodyPr wrap="none">
            <a:spAutoFit/>
          </a:bodyPr>
          <a:lstStyle/>
          <a:p>
            <a:endParaRPr lang="pt-BR"/>
          </a:p>
        </p:txBody>
      </p:sp>
      <p:sp>
        <p:nvSpPr>
          <p:cNvPr id="2" name="Rectangle 1"/>
          <p:cNvSpPr/>
          <p:nvPr/>
        </p:nvSpPr>
        <p:spPr>
          <a:xfrm>
            <a:off x="4335517" y="5744922"/>
            <a:ext cx="4598671" cy="830997"/>
          </a:xfrm>
          <a:prstGeom prst="rect">
            <a:avLst/>
          </a:prstGeom>
        </p:spPr>
        <p:txBody>
          <a:bodyPr wrap="square">
            <a:spAutoFit/>
          </a:bodyPr>
          <a:lstStyle/>
          <a:p>
            <a:pPr algn="r" fontAlgn="auto">
              <a:spcAft>
                <a:spcPts val="0"/>
              </a:spcAft>
              <a:defRPr/>
            </a:pPr>
            <a:r>
              <a:rPr lang="pt-BR" sz="2400" b="1" dirty="0" smtClean="0">
                <a:ln w="1905"/>
                <a:solidFill>
                  <a:schemeClr val="bg1">
                    <a:lumMod val="95000"/>
                  </a:schemeClr>
                </a:solidFill>
                <a:effectLst>
                  <a:innerShdw blurRad="69850" dist="43180" dir="5400000">
                    <a:srgbClr val="000000">
                      <a:alpha val="65000"/>
                    </a:srgbClr>
                  </a:innerShdw>
                </a:effectLst>
                <a:latin typeface="Cambria" pitchFamily="18" charset="0"/>
                <a:ea typeface="MS PGothic" charset="0"/>
                <a:cs typeface="Arial"/>
              </a:rPr>
              <a:t>05 Ago 2019</a:t>
            </a:r>
          </a:p>
          <a:p>
            <a:pPr algn="r" fontAlgn="auto">
              <a:spcAft>
                <a:spcPts val="0"/>
              </a:spcAft>
              <a:defRPr/>
            </a:pPr>
            <a:r>
              <a:rPr lang="pt-BR" sz="2400" b="1" dirty="0" smtClean="0">
                <a:ln w="1905"/>
                <a:solidFill>
                  <a:schemeClr val="bg1">
                    <a:lumMod val="95000"/>
                  </a:schemeClr>
                </a:solidFill>
                <a:effectLst>
                  <a:innerShdw blurRad="69850" dist="43180" dir="5400000">
                    <a:srgbClr val="000000">
                      <a:alpha val="65000"/>
                    </a:srgbClr>
                  </a:innerShdw>
                </a:effectLst>
                <a:latin typeface="Cambria" pitchFamily="18" charset="0"/>
                <a:ea typeface="MS PGothic" charset="0"/>
                <a:cs typeface="Arial"/>
              </a:rPr>
              <a:t>IFMS / Campus Campo Grande</a:t>
            </a:r>
            <a:endParaRPr lang="pt-BR" sz="2400" b="1" dirty="0">
              <a:ln w="1905"/>
              <a:solidFill>
                <a:schemeClr val="bg1">
                  <a:lumMod val="95000"/>
                </a:schemeClr>
              </a:solidFill>
              <a:effectLst>
                <a:innerShdw blurRad="69850" dist="43180" dir="5400000">
                  <a:srgbClr val="000000">
                    <a:alpha val="65000"/>
                  </a:srgbClr>
                </a:innerShdw>
              </a:effectLst>
              <a:latin typeface="Cambria" pitchFamily="18" charset="0"/>
              <a:ea typeface="MS PGothic" charset="0"/>
              <a:cs typeface="Arial"/>
            </a:endParaRPr>
          </a:p>
        </p:txBody>
      </p:sp>
      <p:sp>
        <p:nvSpPr>
          <p:cNvPr id="10246" name="AutoShape 6" descr="Image result for logo IFRJ"/>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0" name="Picture 2"/>
          <p:cNvPicPr>
            <a:picLocks noChangeAspect="1" noChangeArrowheads="1"/>
          </p:cNvPicPr>
          <p:nvPr/>
        </p:nvPicPr>
        <p:blipFill>
          <a:blip r:embed="rId2" cstate="print"/>
          <a:srcRect/>
          <a:stretch>
            <a:fillRect/>
          </a:stretch>
        </p:blipFill>
        <p:spPr bwMode="auto">
          <a:xfrm>
            <a:off x="530170" y="5420226"/>
            <a:ext cx="2518594" cy="1177760"/>
          </a:xfrm>
          <a:prstGeom prst="rect">
            <a:avLst/>
          </a:prstGeom>
          <a:noFill/>
          <a:ln w="9525">
            <a:noFill/>
            <a:miter lim="800000"/>
            <a:headEnd/>
            <a:tailEnd/>
          </a:ln>
        </p:spPr>
      </p:pic>
      <p:sp>
        <p:nvSpPr>
          <p:cNvPr id="8" name="Subtitle 2"/>
          <p:cNvSpPr txBox="1">
            <a:spLocks/>
          </p:cNvSpPr>
          <p:nvPr/>
        </p:nvSpPr>
        <p:spPr>
          <a:xfrm>
            <a:off x="3048764" y="3260691"/>
            <a:ext cx="2423029" cy="644559"/>
          </a:xfrm>
          <a:prstGeom prst="rect">
            <a:avLst/>
          </a:prstGeom>
          <a:extLst/>
        </p:spPr>
        <p:txBody>
          <a:bodyPr lIns="45720" rIns="45720" numCol="1">
            <a:prstTxWarp prst="textPlain">
              <a:avLst/>
            </a:prstTxWarp>
            <a:normAutofit fontScale="70000" lnSpcReduction="20000"/>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a:buNone/>
              <a:tabLst/>
              <a:defRPr/>
            </a:pPr>
            <a:r>
              <a:rPr kumimoji="0" lang="en-US" sz="2800" b="1" i="0" u="none" strike="noStrike" kern="1200" cap="none" spc="0" normalizeH="0" baseline="0" noProof="0" dirty="0" smtClean="0">
                <a:ln w="1905"/>
                <a:solidFill>
                  <a:srgbClr val="CC3300"/>
                </a:solidFill>
                <a:effectLst>
                  <a:innerShdw blurRad="69850" dist="43180" dir="5400000">
                    <a:srgbClr val="000000">
                      <a:alpha val="65000"/>
                    </a:srgbClr>
                  </a:innerShdw>
                </a:effectLst>
                <a:uLnTx/>
                <a:uFillTx/>
                <a:latin typeface="Cambria" pitchFamily="18" charset="0"/>
                <a:ea typeface="+mn-ea"/>
                <a:cs typeface="+mn-cs"/>
              </a:rPr>
              <a:t>Giselle </a:t>
            </a:r>
            <a:r>
              <a:rPr kumimoji="0" lang="en-US" sz="2800" b="1" i="0" u="none" strike="noStrike" kern="1200" cap="none" spc="0" normalizeH="0" baseline="0" noProof="0" dirty="0" err="1" smtClean="0">
                <a:ln w="1905"/>
                <a:solidFill>
                  <a:srgbClr val="CC3300"/>
                </a:solidFill>
                <a:effectLst>
                  <a:innerShdw blurRad="69850" dist="43180" dir="5400000">
                    <a:srgbClr val="000000">
                      <a:alpha val="65000"/>
                    </a:srgbClr>
                  </a:innerShdw>
                </a:effectLst>
                <a:uLnTx/>
                <a:uFillTx/>
                <a:latin typeface="Cambria" pitchFamily="18" charset="0"/>
                <a:ea typeface="+mn-ea"/>
                <a:cs typeface="+mn-cs"/>
              </a:rPr>
              <a:t>Rôças</a:t>
            </a:r>
            <a:endParaRPr kumimoji="0" lang="en-US" sz="2800" b="1" i="0" u="none" strike="noStrike" kern="1200" cap="none" spc="0" normalizeH="0" baseline="0" noProof="0" dirty="0" smtClean="0">
              <a:ln w="1905"/>
              <a:solidFill>
                <a:srgbClr val="CC3300"/>
              </a:solidFill>
              <a:effectLst>
                <a:innerShdw blurRad="69850" dist="43180" dir="5400000">
                  <a:srgbClr val="000000">
                    <a:alpha val="65000"/>
                  </a:srgbClr>
                </a:innerShdw>
              </a:effectLst>
              <a:uLnTx/>
              <a:uFillTx/>
              <a:latin typeface="Cambria" pitchFamily="18" charset="0"/>
              <a:ea typeface="+mn-ea"/>
              <a:cs typeface="+mn-cs"/>
            </a:endParaRP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a:buNone/>
              <a:tabLst/>
              <a:defRPr/>
            </a:pPr>
            <a:r>
              <a:rPr kumimoji="0" lang="en-US" sz="2400" b="0" i="0" u="none" strike="noStrike" kern="1200" cap="none" spc="0" normalizeH="0" baseline="0" noProof="0" dirty="0" smtClean="0">
                <a:ln w="1905"/>
                <a:solidFill>
                  <a:srgbClr val="CC3300"/>
                </a:solidFill>
                <a:effectLst>
                  <a:innerShdw blurRad="69850" dist="43180" dir="5400000">
                    <a:srgbClr val="000000">
                      <a:alpha val="65000"/>
                    </a:srgbClr>
                  </a:innerShdw>
                </a:effectLst>
                <a:uLnTx/>
                <a:uFillTx/>
                <a:latin typeface="Cambria" pitchFamily="18" charset="0"/>
                <a:ea typeface="+mn-ea"/>
                <a:cs typeface="+mn-cs"/>
              </a:rPr>
              <a:t>giselle.rocas@ifrj.edu.br</a:t>
            </a:r>
            <a:endParaRPr kumimoji="0" lang="en-US" sz="2400" b="0" i="0" u="none" strike="noStrike" kern="1200" cap="none" spc="0" normalizeH="0" baseline="0" noProof="0" dirty="0">
              <a:ln w="1905"/>
              <a:solidFill>
                <a:srgbClr val="CC3300"/>
              </a:solidFill>
              <a:effectLst>
                <a:innerShdw blurRad="69850" dist="43180" dir="5400000">
                  <a:srgbClr val="000000">
                    <a:alpha val="65000"/>
                  </a:srgbClr>
                </a:innerShdw>
              </a:effectLst>
              <a:uLnTx/>
              <a:uFillTx/>
              <a:latin typeface="Cambria" pitchFamily="18" charset="0"/>
              <a:ea typeface="+mn-ea"/>
              <a:cs typeface="+mn-cs"/>
            </a:endParaRPr>
          </a:p>
        </p:txBody>
      </p:sp>
      <p:pic>
        <p:nvPicPr>
          <p:cNvPr id="10" name="Imagem 9" descr="frame.png"/>
          <p:cNvPicPr>
            <a:picLocks noChangeAspect="1"/>
          </p:cNvPicPr>
          <p:nvPr/>
        </p:nvPicPr>
        <p:blipFill>
          <a:blip r:embed="rId3" cstate="print"/>
          <a:stretch>
            <a:fillRect/>
          </a:stretch>
        </p:blipFill>
        <p:spPr>
          <a:xfrm>
            <a:off x="828675" y="2442209"/>
            <a:ext cx="1924050" cy="2501265"/>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87450" y="2515612"/>
            <a:ext cx="6624638" cy="3046988"/>
          </a:xfrm>
          <a:prstGeom prst="rect">
            <a:avLst/>
          </a:prstGeom>
        </p:spPr>
        <p:txBody>
          <a:bodyPr>
            <a:spAutoFit/>
          </a:bodyPr>
          <a:lstStyle/>
          <a:p>
            <a:pPr algn="ctr" eaLnBrk="1" hangingPunct="1">
              <a:buClr>
                <a:srgbClr val="800000"/>
              </a:buClr>
              <a:buSzPct val="120000"/>
              <a:defRPr/>
            </a:pPr>
            <a:r>
              <a:rPr lang="en-US" sz="3200" dirty="0" err="1">
                <a:latin typeface="+mn-lt"/>
                <a:cs typeface="Times"/>
              </a:rPr>
              <a:t>Reconfigurada</a:t>
            </a:r>
            <a:r>
              <a:rPr lang="en-US" sz="3200" dirty="0">
                <a:latin typeface="+mn-lt"/>
                <a:cs typeface="Times"/>
              </a:rPr>
              <a:t> </a:t>
            </a:r>
            <a:r>
              <a:rPr lang="en-US" sz="3200" dirty="0" err="1">
                <a:latin typeface="+mn-lt"/>
                <a:cs typeface="Times"/>
              </a:rPr>
              <a:t>em</a:t>
            </a:r>
            <a:r>
              <a:rPr lang="en-US" sz="3200" dirty="0">
                <a:latin typeface="+mn-lt"/>
                <a:cs typeface="Times"/>
              </a:rPr>
              <a:t> 2011 (</a:t>
            </a:r>
            <a:r>
              <a:rPr lang="en-US" sz="3200" dirty="0" err="1">
                <a:latin typeface="+mn-lt"/>
                <a:cs typeface="Times"/>
              </a:rPr>
              <a:t>Portaria</a:t>
            </a:r>
            <a:r>
              <a:rPr lang="en-US" sz="3200" dirty="0">
                <a:latin typeface="+mn-lt"/>
                <a:cs typeface="Times"/>
              </a:rPr>
              <a:t> CAPES n</a:t>
            </a:r>
            <a:r>
              <a:rPr lang="en-US" sz="3200" baseline="30000" dirty="0">
                <a:latin typeface="+mn-lt"/>
                <a:cs typeface="Times"/>
              </a:rPr>
              <a:t>o</a:t>
            </a:r>
            <a:r>
              <a:rPr lang="en-US" sz="3200" dirty="0">
                <a:latin typeface="+mn-lt"/>
                <a:cs typeface="Times"/>
              </a:rPr>
              <a:t> 83) a </a:t>
            </a:r>
            <a:r>
              <a:rPr lang="en-US" sz="3200" dirty="0" err="1">
                <a:latin typeface="+mn-lt"/>
                <a:cs typeface="Times"/>
              </a:rPr>
              <a:t>Área</a:t>
            </a:r>
            <a:r>
              <a:rPr lang="en-US" sz="3200" dirty="0">
                <a:latin typeface="+mn-lt"/>
                <a:cs typeface="Times"/>
              </a:rPr>
              <a:t> de </a:t>
            </a:r>
            <a:r>
              <a:rPr lang="en-US" sz="3200" b="1" dirty="0" err="1">
                <a:solidFill>
                  <a:schemeClr val="hlink"/>
                </a:solidFill>
                <a:latin typeface="+mj-lt"/>
                <a:ea typeface="+mj-ea"/>
                <a:cs typeface="+mj-cs"/>
              </a:rPr>
              <a:t>Ensino</a:t>
            </a:r>
            <a:r>
              <a:rPr lang="en-US" sz="3200" dirty="0">
                <a:latin typeface="+mn-lt"/>
                <a:cs typeface="Times"/>
              </a:rPr>
              <a:t> </a:t>
            </a:r>
            <a:r>
              <a:rPr lang="en-US" sz="3200" dirty="0" err="1">
                <a:latin typeface="+mn-lt"/>
                <a:cs typeface="Times"/>
              </a:rPr>
              <a:t>incorporou</a:t>
            </a:r>
            <a:r>
              <a:rPr lang="en-US" sz="3200" dirty="0">
                <a:latin typeface="+mn-lt"/>
                <a:cs typeface="Times"/>
              </a:rPr>
              <a:t> </a:t>
            </a:r>
            <a:r>
              <a:rPr lang="en-US" sz="3200" dirty="0" err="1">
                <a:latin typeface="+mn-lt"/>
                <a:cs typeface="Times"/>
              </a:rPr>
              <a:t>todos</a:t>
            </a:r>
            <a:r>
              <a:rPr lang="en-US" sz="3200" dirty="0">
                <a:latin typeface="+mn-lt"/>
                <a:cs typeface="Times"/>
              </a:rPr>
              <a:t> </a:t>
            </a:r>
            <a:r>
              <a:rPr lang="en-US" sz="3200" dirty="0" err="1">
                <a:latin typeface="+mn-lt"/>
                <a:cs typeface="Times"/>
              </a:rPr>
              <a:t>os</a:t>
            </a:r>
            <a:r>
              <a:rPr lang="en-US" sz="3200" dirty="0">
                <a:latin typeface="+mn-lt"/>
                <a:cs typeface="Times"/>
              </a:rPr>
              <a:t> </a:t>
            </a:r>
            <a:r>
              <a:rPr lang="en-US" sz="3200" dirty="0" err="1">
                <a:latin typeface="+mn-lt"/>
                <a:cs typeface="Times"/>
              </a:rPr>
              <a:t>Programas</a:t>
            </a:r>
            <a:r>
              <a:rPr lang="en-US" sz="3200" dirty="0">
                <a:latin typeface="+mn-lt"/>
                <a:cs typeface="Times"/>
              </a:rPr>
              <a:t> de </a:t>
            </a:r>
            <a:r>
              <a:rPr lang="en-US" sz="3200" dirty="0" err="1">
                <a:latin typeface="+mn-lt"/>
                <a:cs typeface="Times"/>
              </a:rPr>
              <a:t>Pós-Graduação</a:t>
            </a:r>
            <a:r>
              <a:rPr lang="en-US" sz="3200" dirty="0">
                <a:latin typeface="+mn-lt"/>
                <a:cs typeface="Times"/>
              </a:rPr>
              <a:t> da </a:t>
            </a:r>
            <a:r>
              <a:rPr lang="en-US" sz="3200" dirty="0" err="1">
                <a:latin typeface="+mn-lt"/>
                <a:cs typeface="Times"/>
              </a:rPr>
              <a:t>antiga</a:t>
            </a:r>
            <a:r>
              <a:rPr lang="en-US" sz="3200" dirty="0">
                <a:latin typeface="+mn-lt"/>
                <a:cs typeface="Times"/>
              </a:rPr>
              <a:t> </a:t>
            </a:r>
            <a:r>
              <a:rPr lang="en-US" sz="3200" dirty="0" err="1">
                <a:latin typeface="+mn-lt"/>
                <a:cs typeface="Times"/>
              </a:rPr>
              <a:t>área</a:t>
            </a:r>
            <a:r>
              <a:rPr lang="en-US" sz="3200" dirty="0">
                <a:latin typeface="+mn-lt"/>
                <a:cs typeface="Times"/>
              </a:rPr>
              <a:t> de </a:t>
            </a:r>
            <a:r>
              <a:rPr lang="en-US" sz="3200" b="1" dirty="0" err="1">
                <a:solidFill>
                  <a:srgbClr val="0000FF"/>
                </a:solidFill>
                <a:latin typeface="+mn-lt"/>
                <a:cs typeface="Times"/>
              </a:rPr>
              <a:t>Ensino</a:t>
            </a:r>
            <a:r>
              <a:rPr lang="en-US" sz="3200" b="1" dirty="0">
                <a:solidFill>
                  <a:srgbClr val="0000FF"/>
                </a:solidFill>
                <a:latin typeface="+mn-lt"/>
                <a:cs typeface="Times"/>
              </a:rPr>
              <a:t> de </a:t>
            </a:r>
            <a:r>
              <a:rPr lang="en-US" sz="3200" b="1" dirty="0" err="1">
                <a:solidFill>
                  <a:srgbClr val="0000FF"/>
                </a:solidFill>
                <a:latin typeface="+mn-lt"/>
                <a:cs typeface="Times"/>
              </a:rPr>
              <a:t>Ciências</a:t>
            </a:r>
            <a:r>
              <a:rPr lang="en-US" sz="3200" b="1" dirty="0">
                <a:solidFill>
                  <a:srgbClr val="0000FF"/>
                </a:solidFill>
                <a:latin typeface="+mn-lt"/>
                <a:cs typeface="Times"/>
              </a:rPr>
              <a:t> e </a:t>
            </a:r>
            <a:r>
              <a:rPr lang="en-US" sz="3200" b="1" dirty="0" err="1">
                <a:solidFill>
                  <a:srgbClr val="0000FF"/>
                </a:solidFill>
                <a:latin typeface="+mn-lt"/>
                <a:cs typeface="Times"/>
              </a:rPr>
              <a:t>Matemática</a:t>
            </a:r>
            <a:r>
              <a:rPr lang="en-US" sz="3200" dirty="0">
                <a:latin typeface="+mn-lt"/>
                <a:cs typeface="Times"/>
              </a:rPr>
              <a:t>.</a:t>
            </a:r>
          </a:p>
        </p:txBody>
      </p:sp>
      <p:sp>
        <p:nvSpPr>
          <p:cNvPr id="3" name="Rectangle 2"/>
          <p:cNvSpPr>
            <a:spLocks noGrp="1" noChangeArrowheads="1"/>
          </p:cNvSpPr>
          <p:nvPr>
            <p:ph type="title"/>
          </p:nvPr>
        </p:nvSpPr>
        <p:spPr>
          <a:xfrm>
            <a:off x="628650" y="1148105"/>
            <a:ext cx="7886700" cy="1325563"/>
          </a:xfrm>
        </p:spPr>
        <p:txBody>
          <a:bodyPr/>
          <a:lstStyle/>
          <a:p>
            <a:pPr algn="ctr" eaLnBrk="1" hangingPunct="1"/>
            <a:r>
              <a:rPr lang="pt-BR" altLang="pt-BR" sz="3200" b="1" dirty="0" err="1" smtClean="0">
                <a:solidFill>
                  <a:schemeClr val="hlink"/>
                </a:solidFill>
              </a:rPr>
              <a:t>ECM</a:t>
            </a:r>
            <a:r>
              <a:rPr lang="pt-BR" altLang="pt-BR" sz="3200" b="1" dirty="0" smtClean="0">
                <a:solidFill>
                  <a:schemeClr val="hlink"/>
                </a:solidFill>
              </a:rPr>
              <a:t>: de 2000 a 2011</a:t>
            </a:r>
            <a:endParaRPr lang="pt-BR" altLang="pt-BR" sz="3200" b="1" dirty="0">
              <a:solidFill>
                <a:schemeClr val="hlink"/>
              </a:solidFill>
            </a:endParaRP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m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413" y="919163"/>
            <a:ext cx="4938712"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tângulo 6"/>
          <p:cNvSpPr>
            <a:spLocks noChangeArrowheads="1"/>
          </p:cNvSpPr>
          <p:nvPr/>
        </p:nvSpPr>
        <p:spPr bwMode="auto">
          <a:xfrm>
            <a:off x="1576388" y="188913"/>
            <a:ext cx="5786437" cy="708025"/>
          </a:xfrm>
          <a:prstGeom prst="rect">
            <a:avLst/>
          </a:prstGeom>
          <a:noFill/>
          <a:ln w="9525">
            <a:noFill/>
            <a:miter lim="800000"/>
            <a:headEnd/>
            <a:tailEnd/>
          </a:ln>
        </p:spPr>
        <p:txBody>
          <a:bodyPr>
            <a:spAutoFit/>
          </a:bodyPr>
          <a:lstStyle/>
          <a:p>
            <a:pPr algn="ctr" eaLnBrk="1" hangingPunct="1">
              <a:defRPr/>
            </a:pPr>
            <a:r>
              <a:rPr lang="pt-BR" sz="4000" b="1" dirty="0">
                <a:solidFill>
                  <a:srgbClr val="006600"/>
                </a:solidFill>
                <a:latin typeface="+mn-lt"/>
              </a:rPr>
              <a:t>ENTENDENDO A </a:t>
            </a:r>
            <a:r>
              <a:rPr lang="en-US" sz="4000" b="1" dirty="0">
                <a:solidFill>
                  <a:srgbClr val="006600"/>
                </a:solidFill>
                <a:latin typeface="+mn-lt"/>
              </a:rPr>
              <a:t>ÁREA</a:t>
            </a:r>
            <a:endParaRPr lang="pt-BR" sz="4000" dirty="0">
              <a:solidFill>
                <a:srgbClr val="006600"/>
              </a:solidFill>
              <a:latin typeface="+mn-lt"/>
            </a:endParaRP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6563" y="0"/>
            <a:ext cx="4872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7713663" y="1562100"/>
            <a:ext cx="657225" cy="228600"/>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n>
                <a:solidFill>
                  <a:srgbClr val="006600"/>
                </a:solidFill>
              </a:ln>
              <a:noFill/>
            </a:endParaRPr>
          </a:p>
        </p:txBody>
      </p:sp>
      <p:sp>
        <p:nvSpPr>
          <p:cNvPr id="4" name="Elipse 3"/>
          <p:cNvSpPr/>
          <p:nvPr/>
        </p:nvSpPr>
        <p:spPr>
          <a:xfrm>
            <a:off x="7704138" y="533400"/>
            <a:ext cx="1404937" cy="342900"/>
          </a:xfrm>
          <a:prstGeom prst="ellipse">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n>
                <a:solidFill>
                  <a:srgbClr val="006600"/>
                </a:solidFill>
              </a:ln>
              <a:noFill/>
            </a:endParaRPr>
          </a:p>
        </p:txBody>
      </p:sp>
      <p:sp>
        <p:nvSpPr>
          <p:cNvPr id="5" name="Elipse 4"/>
          <p:cNvSpPr/>
          <p:nvPr/>
        </p:nvSpPr>
        <p:spPr>
          <a:xfrm>
            <a:off x="4246563" y="4810125"/>
            <a:ext cx="885825" cy="342900"/>
          </a:xfrm>
          <a:prstGeom prst="ellipse">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n>
                <a:solidFill>
                  <a:srgbClr val="006600"/>
                </a:solidFill>
              </a:ln>
              <a:noFill/>
            </a:endParaRPr>
          </a:p>
        </p:txBody>
      </p:sp>
      <p:sp>
        <p:nvSpPr>
          <p:cNvPr id="6" name="Elipse 5"/>
          <p:cNvSpPr/>
          <p:nvPr/>
        </p:nvSpPr>
        <p:spPr>
          <a:xfrm>
            <a:off x="4618038" y="3190875"/>
            <a:ext cx="771525" cy="438150"/>
          </a:xfrm>
          <a:prstGeom prst="ellipse">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n>
                <a:solidFill>
                  <a:srgbClr val="006600"/>
                </a:solidFill>
              </a:ln>
              <a:noFill/>
            </a:endParaRPr>
          </a:p>
        </p:txBody>
      </p:sp>
      <p:sp>
        <p:nvSpPr>
          <p:cNvPr id="7" name="Retângulo 6"/>
          <p:cNvSpPr/>
          <p:nvPr/>
        </p:nvSpPr>
        <p:spPr>
          <a:xfrm>
            <a:off x="303212" y="1262063"/>
            <a:ext cx="3195639" cy="4401205"/>
          </a:xfrm>
          <a:prstGeom prst="rect">
            <a:avLst/>
          </a:prstGeom>
          <a:ln w="25400" cmpd="sng">
            <a:solidFill>
              <a:srgbClr val="CC3300"/>
            </a:solidFill>
            <a:prstDash val="dashDot"/>
          </a:ln>
        </p:spPr>
        <p:txBody>
          <a:bodyPr wrap="square">
            <a:spAutoFit/>
          </a:bodyPr>
          <a:lstStyle/>
          <a:p>
            <a:pPr algn="just">
              <a:defRPr/>
            </a:pPr>
            <a:r>
              <a:rPr lang="pt-BR" altLang="pt-BR" sz="2000" dirty="0">
                <a:latin typeface="Cambria" pitchFamily="18" charset="0"/>
              </a:rPr>
              <a:t>Iniciou com apenas </a:t>
            </a:r>
            <a:r>
              <a:rPr lang="pt-BR" altLang="pt-BR" sz="2000" dirty="0">
                <a:effectLst>
                  <a:outerShdw blurRad="38100" dist="38100" dir="2700000" algn="tl">
                    <a:srgbClr val="000000">
                      <a:alpha val="43137"/>
                    </a:srgbClr>
                  </a:outerShdw>
                </a:effectLst>
                <a:latin typeface="Cambria" pitchFamily="18" charset="0"/>
              </a:rPr>
              <a:t>5</a:t>
            </a:r>
            <a:r>
              <a:rPr lang="pt-BR" altLang="pt-BR" sz="2000" dirty="0">
                <a:latin typeface="Cambria" pitchFamily="18" charset="0"/>
              </a:rPr>
              <a:t> cursos em 2000, expandindo seu número de cursos para </a:t>
            </a:r>
            <a:r>
              <a:rPr lang="pt-BR" altLang="pt-BR" sz="2000" dirty="0">
                <a:effectLst>
                  <a:outerShdw blurRad="38100" dist="38100" dir="2700000" algn="tl">
                    <a:srgbClr val="000000">
                      <a:alpha val="43137"/>
                    </a:srgbClr>
                  </a:outerShdw>
                </a:effectLst>
                <a:latin typeface="Cambria" pitchFamily="18" charset="0"/>
              </a:rPr>
              <a:t>16</a:t>
            </a:r>
            <a:r>
              <a:rPr lang="pt-BR" altLang="pt-BR" sz="2000" dirty="0">
                <a:latin typeface="Cambria" pitchFamily="18" charset="0"/>
              </a:rPr>
              <a:t> em 2001 e, desde </a:t>
            </a:r>
            <a:r>
              <a:rPr lang="pt-BR" altLang="pt-BR" sz="2000" dirty="0" err="1">
                <a:latin typeface="Cambria" pitchFamily="18" charset="0"/>
              </a:rPr>
              <a:t>ent</a:t>
            </a:r>
            <a:r>
              <a:rPr lang="en-US" altLang="pt-BR" sz="2000" dirty="0" err="1">
                <a:latin typeface="Cambria" pitchFamily="18" charset="0"/>
              </a:rPr>
              <a:t>ão</a:t>
            </a:r>
            <a:r>
              <a:rPr lang="en-US" altLang="pt-BR" sz="2000" dirty="0">
                <a:latin typeface="Cambria" pitchFamily="18" charset="0"/>
              </a:rPr>
              <a:t>, </a:t>
            </a:r>
            <a:r>
              <a:rPr lang="pt-BR" altLang="pt-BR" sz="2000" dirty="0">
                <a:latin typeface="Cambria" pitchFamily="18" charset="0"/>
              </a:rPr>
              <a:t>não parou de crescer.</a:t>
            </a:r>
          </a:p>
          <a:p>
            <a:pPr algn="just">
              <a:defRPr/>
            </a:pPr>
            <a:endParaRPr lang="pt-BR" altLang="pt-BR" sz="2000" dirty="0">
              <a:latin typeface="Cambria" pitchFamily="18" charset="0"/>
            </a:endParaRPr>
          </a:p>
          <a:p>
            <a:pPr algn="just">
              <a:defRPr/>
            </a:pPr>
            <a:r>
              <a:rPr lang="pt-BR" altLang="pt-BR" sz="2000" dirty="0">
                <a:latin typeface="Cambria" pitchFamily="18" charset="0"/>
              </a:rPr>
              <a:t>Hoje são </a:t>
            </a:r>
            <a:r>
              <a:rPr lang="pt-BR" altLang="pt-BR" sz="2000" dirty="0" smtClean="0">
                <a:solidFill>
                  <a:srgbClr val="CC3300"/>
                </a:solidFill>
                <a:effectLst>
                  <a:outerShdw blurRad="38100" dist="38100" dir="2700000" algn="tl">
                    <a:srgbClr val="000000">
                      <a:alpha val="43137"/>
                    </a:srgbClr>
                  </a:outerShdw>
                </a:effectLst>
                <a:latin typeface="Cambria" pitchFamily="18" charset="0"/>
              </a:rPr>
              <a:t>217 </a:t>
            </a:r>
            <a:r>
              <a:rPr lang="pt-BR" altLang="pt-BR" sz="2000" dirty="0" smtClean="0">
                <a:solidFill>
                  <a:srgbClr val="CC3300"/>
                </a:solidFill>
                <a:latin typeface="Cambria" pitchFamily="18" charset="0"/>
              </a:rPr>
              <a:t>cursos  em 181 </a:t>
            </a:r>
            <a:r>
              <a:rPr lang="pt-BR" altLang="pt-BR" sz="2000" dirty="0" err="1" smtClean="0">
                <a:solidFill>
                  <a:srgbClr val="CC3300"/>
                </a:solidFill>
                <a:latin typeface="Cambria" pitchFamily="18" charset="0"/>
              </a:rPr>
              <a:t>PPG</a:t>
            </a:r>
            <a:r>
              <a:rPr lang="pt-BR" altLang="pt-BR" sz="2000" dirty="0" smtClean="0">
                <a:solidFill>
                  <a:srgbClr val="CC3300"/>
                </a:solidFill>
                <a:latin typeface="Cambria" pitchFamily="18" charset="0"/>
              </a:rPr>
              <a:t> </a:t>
            </a:r>
            <a:r>
              <a:rPr lang="pt-BR" altLang="pt-BR" sz="2000" dirty="0">
                <a:solidFill>
                  <a:srgbClr val="CC3300"/>
                </a:solidFill>
                <a:latin typeface="Cambria" pitchFamily="18" charset="0"/>
              </a:rPr>
              <a:t>nas cinco regiões do </a:t>
            </a:r>
            <a:r>
              <a:rPr lang="pt-BR" altLang="pt-BR" sz="2000" dirty="0" smtClean="0">
                <a:solidFill>
                  <a:srgbClr val="CC3300"/>
                </a:solidFill>
                <a:latin typeface="Cambria" pitchFamily="18" charset="0"/>
              </a:rPr>
              <a:t>país:</a:t>
            </a:r>
          </a:p>
          <a:p>
            <a:pPr marL="800100" lvl="1" indent="-342900" algn="just">
              <a:buFont typeface="Arial" charset="0"/>
              <a:buChar char="•"/>
              <a:defRPr/>
            </a:pPr>
            <a:r>
              <a:rPr lang="pt-BR" sz="2000" dirty="0" smtClean="0">
                <a:solidFill>
                  <a:srgbClr val="CC3300"/>
                </a:solidFill>
                <a:latin typeface="Cambria" pitchFamily="18" charset="0"/>
              </a:rPr>
              <a:t>80 MA</a:t>
            </a:r>
          </a:p>
          <a:p>
            <a:pPr marL="800100" lvl="1" indent="-342900" algn="just">
              <a:buFont typeface="Arial" charset="0"/>
              <a:buChar char="•"/>
              <a:defRPr/>
            </a:pPr>
            <a:r>
              <a:rPr lang="pt-BR" sz="2000" dirty="0" smtClean="0">
                <a:solidFill>
                  <a:srgbClr val="CC3300"/>
                </a:solidFill>
                <a:latin typeface="Cambria" pitchFamily="18" charset="0"/>
              </a:rPr>
              <a:t>39 DA</a:t>
            </a:r>
          </a:p>
          <a:p>
            <a:pPr marL="800100" lvl="1" indent="-342900" algn="just">
              <a:buFont typeface="Arial" charset="0"/>
              <a:buChar char="•"/>
              <a:defRPr/>
            </a:pPr>
            <a:r>
              <a:rPr lang="pt-BR" sz="2000" dirty="0" smtClean="0">
                <a:solidFill>
                  <a:srgbClr val="CC3300"/>
                </a:solidFill>
                <a:latin typeface="Cambria" pitchFamily="18" charset="0"/>
              </a:rPr>
              <a:t>95 MP</a:t>
            </a:r>
          </a:p>
          <a:p>
            <a:pPr marL="800100" lvl="1" indent="-342900" algn="just">
              <a:buFont typeface="Arial" charset="0"/>
              <a:buChar char="•"/>
              <a:defRPr/>
            </a:pPr>
            <a:r>
              <a:rPr lang="pt-BR" sz="2000" dirty="0" smtClean="0">
                <a:solidFill>
                  <a:srgbClr val="CC3300"/>
                </a:solidFill>
                <a:latin typeface="Cambria" pitchFamily="18" charset="0"/>
              </a:rPr>
              <a:t>3 DP</a:t>
            </a:r>
            <a:endParaRPr lang="pt-BR" altLang="pt-BR" sz="2000" dirty="0">
              <a:latin typeface="Cambria" pitchFamily="18" charset="0"/>
            </a:endParaRPr>
          </a:p>
        </p:txBody>
      </p:sp>
      <p:sp>
        <p:nvSpPr>
          <p:cNvPr id="11" name="Forma livre 10"/>
          <p:cNvSpPr/>
          <p:nvPr/>
        </p:nvSpPr>
        <p:spPr>
          <a:xfrm>
            <a:off x="1995488" y="561975"/>
            <a:ext cx="5722937" cy="1136650"/>
          </a:xfrm>
          <a:custGeom>
            <a:avLst/>
            <a:gdLst>
              <a:gd name="connsiteX0" fmla="*/ 5723907 w 5723907"/>
              <a:gd name="connsiteY0" fmla="*/ 1136072 h 1136072"/>
              <a:gd name="connsiteX1" fmla="*/ 961902 w 5723907"/>
              <a:gd name="connsiteY1" fmla="*/ 67293 h 1136072"/>
              <a:gd name="connsiteX2" fmla="*/ 0 w 5723907"/>
              <a:gd name="connsiteY2" fmla="*/ 732311 h 1136072"/>
              <a:gd name="connsiteX3" fmla="*/ 0 w 5723907"/>
              <a:gd name="connsiteY3" fmla="*/ 732311 h 1136072"/>
            </a:gdLst>
            <a:ahLst/>
            <a:cxnLst>
              <a:cxn ang="0">
                <a:pos x="connsiteX0" y="connsiteY0"/>
              </a:cxn>
              <a:cxn ang="0">
                <a:pos x="connsiteX1" y="connsiteY1"/>
              </a:cxn>
              <a:cxn ang="0">
                <a:pos x="connsiteX2" y="connsiteY2"/>
              </a:cxn>
              <a:cxn ang="0">
                <a:pos x="connsiteX3" y="connsiteY3"/>
              </a:cxn>
            </a:cxnLst>
            <a:rect l="l" t="t" r="r" b="b"/>
            <a:pathLst>
              <a:path w="5723907" h="1136072">
                <a:moveTo>
                  <a:pt x="5723907" y="1136072"/>
                </a:moveTo>
                <a:cubicBezTo>
                  <a:pt x="3819896" y="635329"/>
                  <a:pt x="1915886" y="134586"/>
                  <a:pt x="961902" y="67293"/>
                </a:cubicBezTo>
                <a:cubicBezTo>
                  <a:pt x="7918" y="0"/>
                  <a:pt x="0" y="732311"/>
                  <a:pt x="0" y="732311"/>
                </a:cubicBezTo>
                <a:lnTo>
                  <a:pt x="0" y="732311"/>
                </a:lnTo>
              </a:path>
            </a:pathLst>
          </a:custGeom>
          <a:ln w="19050">
            <a:solidFill>
              <a:srgbClr val="CC3300"/>
            </a:solidFill>
            <a:prstDash val="dash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9" name="Retângulo 8"/>
          <p:cNvSpPr/>
          <p:nvPr/>
        </p:nvSpPr>
        <p:spPr>
          <a:xfrm>
            <a:off x="5861050" y="4821238"/>
            <a:ext cx="2509838" cy="708025"/>
          </a:xfrm>
          <a:prstGeom prst="rect">
            <a:avLst/>
          </a:prstGeom>
          <a:solidFill>
            <a:schemeClr val="bg1"/>
          </a:solidFill>
          <a:ln w="25400" cmpd="sng">
            <a:solidFill>
              <a:srgbClr val="006600"/>
            </a:solidFill>
            <a:prstDash val="dashDot"/>
          </a:ln>
        </p:spPr>
        <p:txBody>
          <a:bodyPr>
            <a:spAutoFit/>
          </a:bodyPr>
          <a:lstStyle/>
          <a:p>
            <a:pPr algn="ctr">
              <a:defRPr/>
            </a:pPr>
            <a:r>
              <a:rPr lang="pt-BR" altLang="pt-BR" sz="2000" dirty="0">
                <a:solidFill>
                  <a:srgbClr val="006600"/>
                </a:solidFill>
                <a:effectLst>
                  <a:outerShdw blurRad="38100" dist="38100" dir="2700000" algn="tl">
                    <a:srgbClr val="000000">
                      <a:alpha val="43137"/>
                    </a:srgbClr>
                  </a:outerShdw>
                </a:effectLst>
                <a:latin typeface="Cambria" pitchFamily="18" charset="0"/>
              </a:rPr>
              <a:t>251 </a:t>
            </a:r>
            <a:r>
              <a:rPr lang="pt-BR" altLang="pt-BR" sz="2000" dirty="0">
                <a:solidFill>
                  <a:srgbClr val="006600"/>
                </a:solidFill>
                <a:latin typeface="Cambria" pitchFamily="18" charset="0"/>
              </a:rPr>
              <a:t>cursos:: 130</a:t>
            </a:r>
            <a:r>
              <a:rPr lang="pt-BR" sz="2000" dirty="0">
                <a:solidFill>
                  <a:srgbClr val="006600"/>
                </a:solidFill>
                <a:latin typeface="Cambria" pitchFamily="18" charset="0"/>
              </a:rPr>
              <a:t> MA, 74 DA e 47 MP</a:t>
            </a:r>
            <a:r>
              <a:rPr lang="pt-BR" altLang="pt-BR" sz="2000" dirty="0">
                <a:solidFill>
                  <a:srgbClr val="006600"/>
                </a:solidFill>
                <a:latin typeface="Cambria" pitchFamily="18" charset="0"/>
              </a:rPr>
              <a:t>.</a:t>
            </a:r>
          </a:p>
        </p:txBody>
      </p:sp>
      <p:sp>
        <p:nvSpPr>
          <p:cNvPr id="10" name="Forma livre 9"/>
          <p:cNvSpPr/>
          <p:nvPr/>
        </p:nvSpPr>
        <p:spPr>
          <a:xfrm flipH="1">
            <a:off x="5132388" y="4810125"/>
            <a:ext cx="728662" cy="155575"/>
          </a:xfrm>
          <a:custGeom>
            <a:avLst/>
            <a:gdLst>
              <a:gd name="connsiteX0" fmla="*/ 5723907 w 5723907"/>
              <a:gd name="connsiteY0" fmla="*/ 1136072 h 1136072"/>
              <a:gd name="connsiteX1" fmla="*/ 961902 w 5723907"/>
              <a:gd name="connsiteY1" fmla="*/ 67293 h 1136072"/>
              <a:gd name="connsiteX2" fmla="*/ 0 w 5723907"/>
              <a:gd name="connsiteY2" fmla="*/ 732311 h 1136072"/>
              <a:gd name="connsiteX3" fmla="*/ 0 w 5723907"/>
              <a:gd name="connsiteY3" fmla="*/ 732311 h 1136072"/>
            </a:gdLst>
            <a:ahLst/>
            <a:cxnLst>
              <a:cxn ang="0">
                <a:pos x="connsiteX0" y="connsiteY0"/>
              </a:cxn>
              <a:cxn ang="0">
                <a:pos x="connsiteX1" y="connsiteY1"/>
              </a:cxn>
              <a:cxn ang="0">
                <a:pos x="connsiteX2" y="connsiteY2"/>
              </a:cxn>
              <a:cxn ang="0">
                <a:pos x="connsiteX3" y="connsiteY3"/>
              </a:cxn>
            </a:cxnLst>
            <a:rect l="l" t="t" r="r" b="b"/>
            <a:pathLst>
              <a:path w="5723907" h="1136072">
                <a:moveTo>
                  <a:pt x="5723907" y="1136072"/>
                </a:moveTo>
                <a:cubicBezTo>
                  <a:pt x="3819896" y="635329"/>
                  <a:pt x="1915886" y="134586"/>
                  <a:pt x="961902" y="67293"/>
                </a:cubicBezTo>
                <a:cubicBezTo>
                  <a:pt x="7918" y="0"/>
                  <a:pt x="0" y="732311"/>
                  <a:pt x="0" y="732311"/>
                </a:cubicBezTo>
                <a:lnTo>
                  <a:pt x="0" y="732311"/>
                </a:lnTo>
              </a:path>
            </a:pathLst>
          </a:custGeom>
          <a:ln w="19050">
            <a:solidFill>
              <a:srgbClr val="006600"/>
            </a:solidFill>
            <a:prstDash val="dash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4125"/>
            <a:ext cx="9144000" cy="4165600"/>
          </a:xfrm>
          <a:prstGeom prst="rect">
            <a:avLst/>
          </a:prstGeom>
        </p:spPr>
      </p:pic>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5"/>
          <p:cNvSpPr>
            <a:spLocks noChangeArrowheads="1"/>
          </p:cNvSpPr>
          <p:nvPr/>
        </p:nvSpPr>
        <p:spPr bwMode="auto">
          <a:xfrm>
            <a:off x="611560" y="260350"/>
            <a:ext cx="8385629" cy="892552"/>
          </a:xfrm>
          <a:prstGeom prst="rect">
            <a:avLst/>
          </a:prstGeom>
          <a:noFill/>
          <a:ln>
            <a:noFill/>
          </a:ln>
          <a:effectLst/>
          <a:extLst/>
        </p:spPr>
        <p:txBody>
          <a:bodyPr wrap="none">
            <a:spAutoFit/>
          </a:bodyPr>
          <a:lstStyle/>
          <a:p>
            <a:pPr eaLnBrk="1" hangingPunct="1">
              <a:defRPr/>
            </a:pPr>
            <a:r>
              <a:rPr lang="pt-BR" altLang="pt-BR" sz="3600" b="1" dirty="0">
                <a:latin typeface="Arial" pitchFamily="34" charset="0"/>
                <a:cs typeface="Arial" pitchFamily="34" charset="0"/>
              </a:rPr>
              <a:t>2018</a:t>
            </a:r>
          </a:p>
          <a:p>
            <a:pPr eaLnBrk="1" hangingPunct="1">
              <a:defRPr/>
            </a:pPr>
            <a:r>
              <a:rPr lang="pt-BR" sz="1600" dirty="0">
                <a:hlinkClick r:id="rId2"/>
              </a:rPr>
              <a:t>http://capes.gov.br/pt/avaliacao/sobre-as-areas-de-avaliacao/76-dav/caa4/4670-ensino</a:t>
            </a:r>
            <a:endParaRPr lang="pt-BR" altLang="pt-BR" sz="1600" dirty="0">
              <a:latin typeface="+mn-lt"/>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553615" y="1117005"/>
            <a:ext cx="5381709" cy="5522207"/>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6"/>
          <p:cNvSpPr>
            <a:spLocks noChangeArrowheads="1"/>
          </p:cNvSpPr>
          <p:nvPr/>
        </p:nvSpPr>
        <p:spPr bwMode="auto">
          <a:xfrm>
            <a:off x="636588" y="161925"/>
            <a:ext cx="8069262" cy="1323439"/>
          </a:xfrm>
          <a:prstGeom prst="rect">
            <a:avLst/>
          </a:prstGeom>
          <a:noFill/>
          <a:ln w="9525">
            <a:noFill/>
            <a:miter lim="800000"/>
            <a:headEnd/>
            <a:tailEnd/>
          </a:ln>
        </p:spPr>
        <p:txBody>
          <a:bodyPr wrap="square">
            <a:spAutoFit/>
          </a:bodyPr>
          <a:lstStyle/>
          <a:p>
            <a:pPr algn="ctr" eaLnBrk="1" hangingPunct="1">
              <a:defRPr/>
            </a:pPr>
            <a:r>
              <a:rPr lang="pt-BR" sz="4000" b="1" dirty="0">
                <a:solidFill>
                  <a:srgbClr val="006600"/>
                </a:solidFill>
                <a:latin typeface="+mn-lt"/>
              </a:rPr>
              <a:t>AVALIAÇÃO QUADRIENAL 2017</a:t>
            </a:r>
          </a:p>
          <a:p>
            <a:pPr algn="ctr" eaLnBrk="1" hangingPunct="1">
              <a:defRPr/>
            </a:pPr>
            <a:r>
              <a:rPr lang="pt-BR" sz="4000" b="1" dirty="0">
                <a:solidFill>
                  <a:srgbClr val="006600"/>
                </a:solidFill>
                <a:latin typeface="+mn-lt"/>
              </a:rPr>
              <a:t>(2013-2016)</a:t>
            </a:r>
            <a:endParaRPr lang="pt-BR" sz="4000" dirty="0">
              <a:solidFill>
                <a:srgbClr val="006600"/>
              </a:solidFill>
              <a:latin typeface="+mn-lt"/>
            </a:endParaRPr>
          </a:p>
        </p:txBody>
      </p:sp>
      <p:pic>
        <p:nvPicPr>
          <p:cNvPr id="317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312863"/>
            <a:ext cx="7535862"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25" y="4559300"/>
            <a:ext cx="745180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6"/>
          <p:cNvSpPr>
            <a:spLocks noChangeArrowheads="1"/>
          </p:cNvSpPr>
          <p:nvPr/>
        </p:nvSpPr>
        <p:spPr bwMode="auto">
          <a:xfrm>
            <a:off x="1076325" y="141288"/>
            <a:ext cx="7082481" cy="707886"/>
          </a:xfrm>
          <a:prstGeom prst="rect">
            <a:avLst/>
          </a:prstGeom>
          <a:noFill/>
          <a:ln w="9525">
            <a:noFill/>
            <a:miter lim="800000"/>
            <a:headEnd/>
            <a:tailEnd/>
          </a:ln>
        </p:spPr>
        <p:txBody>
          <a:bodyPr wrap="square">
            <a:spAutoFit/>
          </a:bodyPr>
          <a:lstStyle/>
          <a:p>
            <a:pPr algn="ctr" eaLnBrk="1" hangingPunct="1"/>
            <a:r>
              <a:rPr lang="pt-BR" sz="4000" b="1" dirty="0" smtClean="0">
                <a:solidFill>
                  <a:srgbClr val="006600"/>
                </a:solidFill>
                <a:latin typeface="Cambria" pitchFamily="18" charset="0"/>
              </a:rPr>
              <a:t>PROFEPT DA </a:t>
            </a:r>
            <a:r>
              <a:rPr lang="pt-BR" sz="4000" b="1" dirty="0">
                <a:solidFill>
                  <a:srgbClr val="006600"/>
                </a:solidFill>
                <a:latin typeface="Cambria" pitchFamily="18" charset="0"/>
              </a:rPr>
              <a:t>RFEPT</a:t>
            </a:r>
            <a:endParaRPr lang="pt-BR" sz="4000" dirty="0">
              <a:solidFill>
                <a:srgbClr val="006600"/>
              </a:solidFill>
              <a:latin typeface="Cambria" pitchFamily="18" charset="0"/>
            </a:endParaRPr>
          </a:p>
        </p:txBody>
      </p:sp>
      <p:pic>
        <p:nvPicPr>
          <p:cNvPr id="2051" name="Picture 3"/>
          <p:cNvPicPr>
            <a:picLocks noChangeAspect="1" noChangeArrowheads="1"/>
          </p:cNvPicPr>
          <p:nvPr/>
        </p:nvPicPr>
        <p:blipFill>
          <a:blip r:embed="rId2" cstate="screen"/>
          <a:srcRect/>
          <a:stretch>
            <a:fillRect/>
          </a:stretch>
        </p:blipFill>
        <p:spPr bwMode="auto">
          <a:xfrm>
            <a:off x="1541461" y="825795"/>
            <a:ext cx="6617345" cy="5186363"/>
          </a:xfrm>
          <a:prstGeom prst="rect">
            <a:avLst/>
          </a:prstGeom>
          <a:noFill/>
          <a:ln w="9525">
            <a:solidFill>
              <a:srgbClr val="006600"/>
            </a:solidFill>
            <a:miter lim="800000"/>
            <a:headEnd/>
            <a:tailEnd/>
          </a:ln>
        </p:spPr>
      </p:pic>
      <p:sp>
        <p:nvSpPr>
          <p:cNvPr id="21" name="Retângulo 6"/>
          <p:cNvSpPr>
            <a:spLocks noChangeArrowheads="1"/>
          </p:cNvSpPr>
          <p:nvPr/>
        </p:nvSpPr>
        <p:spPr bwMode="auto">
          <a:xfrm>
            <a:off x="5787881" y="3091425"/>
            <a:ext cx="2370923" cy="400110"/>
          </a:xfrm>
          <a:prstGeom prst="rect">
            <a:avLst/>
          </a:prstGeom>
          <a:noFill/>
          <a:ln w="12700">
            <a:noFill/>
            <a:miter lim="800000"/>
            <a:headEnd/>
            <a:tailEnd/>
          </a:ln>
        </p:spPr>
        <p:txBody>
          <a:bodyPr wrap="square">
            <a:spAutoFit/>
          </a:bodyPr>
          <a:lstStyle/>
          <a:p>
            <a:pPr algn="ctr" eaLnBrk="1" hangingPunct="1"/>
            <a:r>
              <a:rPr lang="pt-BR" sz="2000" b="1" dirty="0">
                <a:solidFill>
                  <a:srgbClr val="006600"/>
                </a:solidFill>
                <a:latin typeface="Cambria" pitchFamily="18" charset="0"/>
              </a:rPr>
              <a:t>2019 = </a:t>
            </a:r>
            <a:r>
              <a:rPr lang="pt-BR" sz="2000" b="1" dirty="0" smtClean="0">
                <a:solidFill>
                  <a:srgbClr val="006600"/>
                </a:solidFill>
                <a:latin typeface="Cambria" pitchFamily="18" charset="0"/>
              </a:rPr>
              <a:t>41 </a:t>
            </a:r>
            <a:r>
              <a:rPr lang="pt-BR" sz="2000" b="1" dirty="0" err="1">
                <a:solidFill>
                  <a:srgbClr val="006600"/>
                </a:solidFill>
                <a:latin typeface="Cambria" pitchFamily="18" charset="0"/>
              </a:rPr>
              <a:t>pólos</a:t>
            </a:r>
            <a:endParaRPr lang="pt-BR" sz="2000" b="1" dirty="0">
              <a:solidFill>
                <a:srgbClr val="006600"/>
              </a:solidFill>
              <a:latin typeface="Cambria"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3626856"/>
            <a:ext cx="4657584" cy="3224482"/>
          </a:xfrm>
          <a:prstGeom prst="rect">
            <a:avLst/>
          </a:prstGeom>
          <a:noFill/>
          <a:ln w="12700">
            <a:noFill/>
            <a:miter lim="800000"/>
            <a:headEnd/>
            <a:tailEnd/>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50875" y="1743075"/>
            <a:ext cx="7665541" cy="3959225"/>
          </a:xfrm>
        </p:spPr>
        <p:txBody>
          <a:bodyPr/>
          <a:lstStyle/>
          <a:p>
            <a:pPr indent="-173038" algn="just" eaLnBrk="1" hangingPunct="1">
              <a:buFontTx/>
              <a:buChar char="•"/>
              <a:defRPr/>
            </a:pPr>
            <a:r>
              <a:rPr lang="pt-BR" sz="2400" dirty="0" smtClean="0">
                <a:latin typeface="Cambria" pitchFamily="18" charset="0"/>
              </a:rPr>
              <a:t>Na área de Ensino (</a:t>
            </a:r>
            <a:r>
              <a:rPr lang="pt-BR" sz="2400" dirty="0" smtClean="0">
                <a:solidFill>
                  <a:schemeClr val="tx1">
                    <a:lumMod val="50000"/>
                    <a:lumOff val="50000"/>
                  </a:schemeClr>
                </a:solidFill>
                <a:latin typeface="Cambria" pitchFamily="18" charset="0"/>
              </a:rPr>
              <a:t>criada em 2000 como </a:t>
            </a:r>
            <a:r>
              <a:rPr lang="pt-BR" sz="2400" i="1" dirty="0" smtClean="0">
                <a:solidFill>
                  <a:schemeClr val="tx1">
                    <a:lumMod val="50000"/>
                    <a:lumOff val="50000"/>
                  </a:schemeClr>
                </a:solidFill>
                <a:latin typeface="Cambria" pitchFamily="18" charset="0"/>
              </a:rPr>
              <a:t>Ensino de Ciências e Matemática</a:t>
            </a:r>
            <a:r>
              <a:rPr lang="pt-BR" sz="2400" dirty="0" smtClean="0">
                <a:solidFill>
                  <a:schemeClr val="tx1">
                    <a:lumMod val="50000"/>
                    <a:lumOff val="50000"/>
                  </a:schemeClr>
                </a:solidFill>
                <a:latin typeface="Cambria" pitchFamily="18" charset="0"/>
              </a:rPr>
              <a:t>, e denominada apenas </a:t>
            </a:r>
            <a:r>
              <a:rPr lang="pt-BR" sz="2400" i="1" dirty="0" smtClean="0">
                <a:solidFill>
                  <a:schemeClr val="tx1">
                    <a:lumMod val="50000"/>
                    <a:lumOff val="50000"/>
                  </a:schemeClr>
                </a:solidFill>
                <a:latin typeface="Cambria" pitchFamily="18" charset="0"/>
              </a:rPr>
              <a:t>Ensino</a:t>
            </a:r>
            <a:r>
              <a:rPr lang="pt-BR" sz="2400" dirty="0" smtClean="0">
                <a:solidFill>
                  <a:schemeClr val="tx1">
                    <a:lumMod val="50000"/>
                    <a:lumOff val="50000"/>
                  </a:schemeClr>
                </a:solidFill>
                <a:latin typeface="Cambria" pitchFamily="18" charset="0"/>
              </a:rPr>
              <a:t> em 2011 através da Portaria nº 83</a:t>
            </a:r>
            <a:r>
              <a:rPr lang="pt-BR" sz="2400" dirty="0" smtClean="0">
                <a:latin typeface="Cambria" pitchFamily="18" charset="0"/>
              </a:rPr>
              <a:t>) </a:t>
            </a:r>
            <a:r>
              <a:rPr lang="pt-BR" sz="2400" smtClean="0">
                <a:latin typeface="Cambria" pitchFamily="18" charset="0"/>
              </a:rPr>
              <a:t>da CAPES, assim </a:t>
            </a:r>
            <a:r>
              <a:rPr lang="pt-BR" sz="2400" dirty="0" smtClean="0">
                <a:latin typeface="Cambria" pitchFamily="18" charset="0"/>
              </a:rPr>
              <a:t>como </a:t>
            </a:r>
            <a:r>
              <a:rPr lang="pt-BR" sz="2400" smtClean="0">
                <a:latin typeface="Cambria" pitchFamily="18" charset="0"/>
              </a:rPr>
              <a:t>nas demais áreas</a:t>
            </a:r>
            <a:r>
              <a:rPr lang="pt-BR" sz="2400" dirty="0" smtClean="0">
                <a:latin typeface="Cambria" pitchFamily="18" charset="0"/>
              </a:rPr>
              <a:t>, há uma preocupação com o objeto de estudo, a qualidade das produções e do produto educacional (qualis etc.), assim como seu impacto social, entre outros.</a:t>
            </a:r>
          </a:p>
          <a:p>
            <a:pPr indent="-173038" algn="just" eaLnBrk="1" hangingPunct="1">
              <a:buFontTx/>
              <a:buChar char="•"/>
              <a:defRPr/>
            </a:pPr>
            <a:endParaRPr lang="pt-BR" sz="2400" dirty="0" smtClean="0">
              <a:latin typeface="Cambria" pitchFamily="18" charset="0"/>
            </a:endParaRPr>
          </a:p>
          <a:p>
            <a:pPr lvl="1" indent="-173038" algn="just" eaLnBrk="1" hangingPunct="1">
              <a:buFont typeface="Courier New" pitchFamily="49" charset="0"/>
              <a:buChar char="o"/>
              <a:defRPr/>
            </a:pPr>
            <a:r>
              <a:rPr lang="pt-BR" sz="2000" dirty="0" smtClean="0">
                <a:effectLst>
                  <a:outerShdw blurRad="38100" dist="38100" dir="2700000" algn="tl">
                    <a:srgbClr val="000000">
                      <a:alpha val="43137"/>
                    </a:srgbClr>
                  </a:outerShdw>
                </a:effectLst>
                <a:latin typeface="Cambria" pitchFamily="18" charset="0"/>
              </a:rPr>
              <a:t>	</a:t>
            </a:r>
            <a:r>
              <a:rPr lang="pt-BR" dirty="0" smtClean="0">
                <a:effectLst>
                  <a:outerShdw blurRad="38100" dist="38100" dir="2700000" algn="tl">
                    <a:srgbClr val="000000">
                      <a:alpha val="43137"/>
                    </a:srgbClr>
                  </a:outerShdw>
                </a:effectLst>
                <a:latin typeface="Cambria" pitchFamily="18" charset="0"/>
              </a:rPr>
              <a:t>O que produzir? Como avaliar?</a:t>
            </a:r>
          </a:p>
          <a:p>
            <a:pPr lvl="1" indent="-173038" algn="just" eaLnBrk="1" hangingPunct="1">
              <a:buFont typeface="Arial" pitchFamily="34" charset="0"/>
              <a:buNone/>
              <a:defRPr/>
            </a:pPr>
            <a:endParaRPr lang="pt-BR" sz="1100" dirty="0" smtClean="0">
              <a:effectLst>
                <a:outerShdw blurRad="38100" dist="38100" dir="2700000" algn="tl">
                  <a:srgbClr val="000000">
                    <a:alpha val="43137"/>
                  </a:srgbClr>
                </a:outerShdw>
              </a:effectLst>
              <a:latin typeface="Cambria" pitchFamily="18" charset="0"/>
            </a:endParaRPr>
          </a:p>
          <a:p>
            <a:pPr lvl="1" indent="-173038" algn="just" eaLnBrk="1" hangingPunct="1">
              <a:buFont typeface="Courier New" pitchFamily="49" charset="0"/>
              <a:buChar char="o"/>
              <a:defRPr/>
            </a:pPr>
            <a:r>
              <a:rPr lang="pt-BR" dirty="0" smtClean="0">
                <a:effectLst>
                  <a:outerShdw blurRad="38100" dist="38100" dir="2700000" algn="tl">
                    <a:srgbClr val="000000">
                      <a:alpha val="43137"/>
                    </a:srgbClr>
                  </a:outerShdw>
                </a:effectLst>
                <a:latin typeface="Cambria" pitchFamily="18" charset="0"/>
              </a:rPr>
              <a:t>	Como contabilizar essa produção?</a:t>
            </a:r>
          </a:p>
        </p:txBody>
      </p:sp>
      <p:sp>
        <p:nvSpPr>
          <p:cNvPr id="14337" name="Title 1"/>
          <p:cNvSpPr>
            <a:spLocks noGrp="1"/>
          </p:cNvSpPr>
          <p:nvPr>
            <p:ph type="title"/>
          </p:nvPr>
        </p:nvSpPr>
        <p:spPr>
          <a:xfrm>
            <a:off x="457200" y="600075"/>
            <a:ext cx="8229600" cy="1143000"/>
          </a:xfrm>
        </p:spPr>
        <p:txBody>
          <a:bodyPr/>
          <a:lstStyle/>
          <a:p>
            <a:pPr algn="ctr" eaLnBrk="1" fontAlgn="auto" hangingPunct="1">
              <a:spcAft>
                <a:spcPts val="0"/>
              </a:spcAft>
              <a:defRPr/>
            </a:pPr>
            <a:r>
              <a:rPr kumimoji="1" lang="en-US" sz="4000" b="1" dirty="0" smtClean="0">
                <a:solidFill>
                  <a:srgbClr val="006600"/>
                </a:solidFill>
                <a:latin typeface="+mn-lt"/>
                <a:ea typeface="+mn-ea"/>
                <a:cs typeface="+mn-cs"/>
              </a:rPr>
              <a:t>DILEMAS</a:t>
            </a:r>
            <a:endParaRPr kumimoji="1" lang="en-US" sz="4000" b="1" dirty="0">
              <a:solidFill>
                <a:srgbClr val="006600"/>
              </a:solidFill>
              <a:latin typeface="+mn-lt"/>
              <a:ea typeface="+mn-ea"/>
              <a:cs typeface="+mn-cs"/>
            </a:endParaRP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942975"/>
            <a:ext cx="8137525" cy="5726113"/>
          </a:xfrm>
        </p:spPr>
        <p:txBody>
          <a:bodyPr>
            <a:noAutofit/>
          </a:bodyPr>
          <a:lstStyle/>
          <a:p>
            <a:pPr indent="-173038" algn="just" eaLnBrk="1" hangingPunct="1">
              <a:lnSpc>
                <a:spcPct val="100000"/>
              </a:lnSpc>
              <a:spcBef>
                <a:spcPts val="0"/>
              </a:spcBef>
              <a:buFontTx/>
              <a:buChar char="•"/>
              <a:defRPr/>
            </a:pPr>
            <a:r>
              <a:rPr lang="pt-BR" sz="2400" b="1" dirty="0" smtClean="0">
                <a:latin typeface="Cambria" pitchFamily="18" charset="0"/>
                <a:ea typeface="Cambria" pitchFamily="18" charset="0"/>
              </a:rPr>
              <a:t>“</a:t>
            </a:r>
            <a:r>
              <a:rPr lang="pt-BR" sz="2400" b="1" dirty="0" smtClean="0">
                <a:effectLst>
                  <a:outerShdw blurRad="38100" dist="38100" dir="2700000" algn="tl">
                    <a:srgbClr val="000000">
                      <a:alpha val="43137"/>
                    </a:srgbClr>
                  </a:outerShdw>
                </a:effectLst>
                <a:latin typeface="Cambria" pitchFamily="18" charset="0"/>
                <a:ea typeface="Cambria" pitchFamily="18" charset="0"/>
              </a:rPr>
              <a:t>Quanto vale ou é por quilo?</a:t>
            </a:r>
            <a:r>
              <a:rPr lang="pt-BR" sz="2400" b="1" dirty="0" smtClean="0">
                <a:latin typeface="Cambria" pitchFamily="18" charset="0"/>
                <a:ea typeface="Cambria" pitchFamily="18" charset="0"/>
              </a:rPr>
              <a:t>”: o peso da publicação acadêmica na área de ensino</a:t>
            </a:r>
          </a:p>
          <a:p>
            <a:pPr indent="-173038" algn="just" eaLnBrk="1" hangingPunct="1">
              <a:lnSpc>
                <a:spcPct val="100000"/>
              </a:lnSpc>
              <a:spcBef>
                <a:spcPts val="0"/>
              </a:spcBef>
              <a:buFont typeface="Arial" pitchFamily="34" charset="0"/>
              <a:buNone/>
              <a:defRPr/>
            </a:pPr>
            <a:r>
              <a:rPr lang="pt-BR" sz="2200" b="1" dirty="0" smtClean="0">
                <a:latin typeface="Cambria" pitchFamily="18" charset="0"/>
                <a:ea typeface="Cambria" pitchFamily="18" charset="0"/>
              </a:rPr>
              <a:t>	</a:t>
            </a:r>
            <a:r>
              <a:rPr lang="pt-BR" sz="2000" dirty="0" smtClean="0">
                <a:latin typeface="Cambria" pitchFamily="18" charset="0"/>
                <a:ea typeface="Cambria" pitchFamily="18" charset="0"/>
              </a:rPr>
              <a:t>Rôças, Anjos e Pereira (2017)</a:t>
            </a:r>
          </a:p>
          <a:p>
            <a:pPr indent="-173038" algn="just" eaLnBrk="1" hangingPunct="1">
              <a:lnSpc>
                <a:spcPct val="100000"/>
              </a:lnSpc>
              <a:spcBef>
                <a:spcPts val="0"/>
              </a:spcBef>
              <a:buFont typeface="Arial" pitchFamily="34" charset="0"/>
              <a:buNone/>
              <a:defRPr/>
            </a:pPr>
            <a:r>
              <a:rPr lang="pt-BR" sz="2000" dirty="0" smtClean="0">
                <a:latin typeface="Cambria" pitchFamily="18" charset="0"/>
                <a:ea typeface="Cambria" pitchFamily="18" charset="0"/>
              </a:rPr>
              <a:t>	</a:t>
            </a:r>
            <a:r>
              <a:rPr lang="pt-BR" sz="2000" dirty="0" smtClean="0">
                <a:latin typeface="Cambria" pitchFamily="18" charset="0"/>
                <a:ea typeface="Cambria" pitchFamily="18" charset="0"/>
                <a:hlinkClick r:id="rId2"/>
              </a:rPr>
              <a:t>https://periodicos.utfpr.edu.br/etr/article/view/5949</a:t>
            </a:r>
            <a:endParaRPr lang="pt-BR" sz="2000" dirty="0" smtClean="0">
              <a:latin typeface="Cambria" pitchFamily="18" charset="0"/>
              <a:ea typeface="Cambria" pitchFamily="18" charset="0"/>
            </a:endParaRPr>
          </a:p>
          <a:p>
            <a:pPr marL="365125" indent="-9525" algn="ctr" eaLnBrk="1" hangingPunct="1">
              <a:lnSpc>
                <a:spcPct val="110000"/>
              </a:lnSpc>
              <a:buFont typeface="Arial" pitchFamily="34" charset="0"/>
              <a:buNone/>
              <a:defRPr/>
            </a:pPr>
            <a:r>
              <a:rPr lang="pt-BR" sz="1600" dirty="0" smtClean="0">
                <a:effectLst>
                  <a:outerShdw blurRad="38100" dist="38100" dir="2700000" algn="tl">
                    <a:srgbClr val="000000">
                      <a:alpha val="43137"/>
                    </a:srgbClr>
                  </a:outerShdw>
                </a:effectLst>
                <a:latin typeface="Cambria" pitchFamily="18" charset="0"/>
                <a:ea typeface="Cambria" pitchFamily="18" charset="0"/>
              </a:rPr>
              <a:t>Quanto vale um docente? Avaliamo-nos pela nossa produção acadêmica, pelo envolvimento com a extensão ou ainda pela nossa capacidade de formar recursos humanos de qualidade?</a:t>
            </a:r>
          </a:p>
          <a:p>
            <a:pPr marL="365125" indent="-9525" algn="ctr" eaLnBrk="1" hangingPunct="1">
              <a:lnSpc>
                <a:spcPct val="110000"/>
              </a:lnSpc>
              <a:buFont typeface="Arial" pitchFamily="34" charset="0"/>
              <a:buNone/>
              <a:defRPr/>
            </a:pPr>
            <a:endParaRPr lang="pt-BR" sz="1600" dirty="0" smtClean="0">
              <a:effectLst>
                <a:outerShdw blurRad="38100" dist="38100" dir="2700000" algn="tl">
                  <a:srgbClr val="000000">
                    <a:alpha val="43137"/>
                  </a:srgbClr>
                </a:outerShdw>
              </a:effectLst>
              <a:latin typeface="Cambria" pitchFamily="18" charset="0"/>
              <a:ea typeface="Cambria" pitchFamily="18" charset="0"/>
            </a:endParaRPr>
          </a:p>
          <a:p>
            <a:pPr marL="457200" lvl="1" indent="0" algn="just" fontAlgn="base">
              <a:lnSpc>
                <a:spcPct val="90000"/>
              </a:lnSpc>
              <a:spcBef>
                <a:spcPct val="0"/>
              </a:spcBef>
              <a:spcAft>
                <a:spcPct val="0"/>
              </a:spcAft>
              <a:buNone/>
            </a:pPr>
            <a:r>
              <a:rPr lang="en-US" sz="1600" dirty="0" smtClean="0">
                <a:latin typeface="Cambria" pitchFamily="18" charset="0"/>
                <a:ea typeface="Cambria" pitchFamily="18" charset="0"/>
              </a:rPr>
              <a:t>“</a:t>
            </a:r>
            <a:r>
              <a:rPr lang="pt-BR" sz="1600" dirty="0" smtClean="0">
                <a:latin typeface="Cambria" pitchFamily="18" charset="0"/>
                <a:ea typeface="Cambria" pitchFamily="18" charset="0"/>
              </a:rPr>
              <a:t>Os indicadores de desempenho acirram os ânimos e aumentam disputas e competitividades no meio acadêmico, trazendo para esse cenário uma corrida por publicação, por criação de revistas, por produção técnica, publicação de livros, entre tantas outras ações, que muitas vezes ocorrem em detrimento de fatos, que mantêm a ordem da qualidade das pesquisas, dos projetos, dos experimentos, das análises realizadas. [...] Remete a uma imersão na literatura dos seus pares, evitando fato corriqueiro nos textos atuais ditos acadêmicos como o “</a:t>
            </a:r>
            <a:r>
              <a:rPr lang="pt-BR" sz="1600" dirty="0" smtClean="0">
                <a:effectLst>
                  <a:outerShdw blurRad="38100" dist="38100" dir="2700000" algn="tl">
                    <a:srgbClr val="000000">
                      <a:alpha val="43137"/>
                    </a:srgbClr>
                  </a:outerShdw>
                </a:effectLst>
                <a:latin typeface="Cambria" pitchFamily="18" charset="0"/>
                <a:ea typeface="Cambria" pitchFamily="18" charset="0"/>
              </a:rPr>
              <a:t>citar sem ler</a:t>
            </a:r>
            <a:r>
              <a:rPr lang="pt-BR" sz="1600" dirty="0" smtClean="0">
                <a:latin typeface="Cambria" pitchFamily="18" charset="0"/>
                <a:ea typeface="Cambria" pitchFamily="18" charset="0"/>
              </a:rPr>
              <a:t>”, a “</a:t>
            </a:r>
            <a:r>
              <a:rPr lang="pt-BR" sz="1600" dirty="0" smtClean="0">
                <a:effectLst>
                  <a:outerShdw blurRad="38100" dist="38100" dir="2700000" algn="tl">
                    <a:srgbClr val="000000">
                      <a:alpha val="43137"/>
                    </a:srgbClr>
                  </a:outerShdw>
                </a:effectLst>
                <a:latin typeface="Cambria" pitchFamily="18" charset="0"/>
                <a:ea typeface="Cambria" pitchFamily="18" charset="0"/>
              </a:rPr>
              <a:t>citação Lego</a:t>
            </a:r>
            <a:r>
              <a:rPr lang="pt-BR" sz="1600" dirty="0" smtClean="0">
                <a:latin typeface="Cambria" pitchFamily="18" charset="0"/>
                <a:ea typeface="Cambria" pitchFamily="18" charset="0"/>
              </a:rPr>
              <a:t>” buscada no Google para encaixe no texto, ou mesmo a “</a:t>
            </a:r>
            <a:r>
              <a:rPr lang="pt-BR" sz="1600" dirty="0" smtClean="0">
                <a:effectLst>
                  <a:outerShdw blurRad="38100" dist="38100" dir="2700000" algn="tl">
                    <a:srgbClr val="000000">
                      <a:alpha val="43137"/>
                    </a:srgbClr>
                  </a:outerShdw>
                </a:effectLst>
                <a:latin typeface="Cambria" pitchFamily="18" charset="0"/>
                <a:ea typeface="Cambria" pitchFamily="18" charset="0"/>
              </a:rPr>
              <a:t>citação muleta</a:t>
            </a:r>
            <a:r>
              <a:rPr lang="pt-BR" sz="1600" dirty="0" smtClean="0">
                <a:latin typeface="Cambria" pitchFamily="18" charset="0"/>
                <a:ea typeface="Cambria" pitchFamily="18" charset="0"/>
              </a:rPr>
              <a:t>”, que revela falta de autoria, corroborada inclusive por orientadores ao assumirem que qualquer ideia, qualquer frase, precisa ser referenciada, em um </a:t>
            </a:r>
            <a:r>
              <a:rPr lang="pt-BR" sz="1600" dirty="0" smtClean="0">
                <a:effectLst>
                  <a:outerShdw blurRad="38100" dist="38100" dir="2700000" algn="tl">
                    <a:srgbClr val="000000">
                      <a:alpha val="43137"/>
                    </a:srgbClr>
                  </a:outerShdw>
                </a:effectLst>
                <a:latin typeface="Cambria" pitchFamily="18" charset="0"/>
                <a:ea typeface="Cambria" pitchFamily="18" charset="0"/>
              </a:rPr>
              <a:t>movimento de apagamento do autor, tornando-o mero compilador de citações</a:t>
            </a:r>
            <a:r>
              <a:rPr lang="en-US" sz="1600" dirty="0" smtClean="0">
                <a:latin typeface="Cambria" pitchFamily="18" charset="0"/>
                <a:ea typeface="Cambria" pitchFamily="18" charset="0"/>
              </a:rPr>
              <a:t>”. </a:t>
            </a:r>
            <a:endParaRPr lang="pt-BR" sz="1600" dirty="0" smtClean="0">
              <a:latin typeface="Cambria" pitchFamily="18" charset="0"/>
              <a:ea typeface="Cambria" pitchFamily="18" charset="0"/>
            </a:endParaRPr>
          </a:p>
          <a:p>
            <a:pPr marL="742950" lvl="1" indent="-285750" algn="just" fontAlgn="base">
              <a:lnSpc>
                <a:spcPct val="90000"/>
              </a:lnSpc>
              <a:spcBef>
                <a:spcPct val="0"/>
              </a:spcBef>
              <a:spcAft>
                <a:spcPct val="0"/>
              </a:spcAft>
              <a:buFont typeface="Arial" panose="020B0604020202020204" pitchFamily="34" charset="0"/>
              <a:buChar char="•"/>
            </a:pPr>
            <a:endParaRPr lang="pt-BR" sz="900" dirty="0" smtClean="0">
              <a:latin typeface="Book Antiqua" pitchFamily="18" charset="0"/>
              <a:ea typeface="MS PGothic" pitchFamily="34" charset="-128"/>
            </a:endParaRPr>
          </a:p>
          <a:p>
            <a:pPr marL="1790700" lvl="1" indent="0" algn="just" fontAlgn="base">
              <a:lnSpc>
                <a:spcPct val="90000"/>
              </a:lnSpc>
              <a:spcBef>
                <a:spcPct val="0"/>
              </a:spcBef>
              <a:spcAft>
                <a:spcPct val="0"/>
              </a:spcAft>
              <a:buNone/>
            </a:pPr>
            <a:r>
              <a:rPr lang="en-US" sz="2400" dirty="0" smtClean="0">
                <a:latin typeface="Cambria" pitchFamily="18" charset="0"/>
                <a:ea typeface="Cambria" pitchFamily="18" charset="0"/>
                <a:sym typeface="Wingdings" pitchFamily="2" charset="2"/>
              </a:rPr>
              <a:t></a:t>
            </a:r>
            <a:r>
              <a:rPr lang="en-US" sz="1100" dirty="0" smtClean="0">
                <a:latin typeface="Cambria" pitchFamily="18" charset="0"/>
                <a:ea typeface="Cambria" pitchFamily="18" charset="0"/>
                <a:sym typeface="Wingdings" pitchFamily="2" charset="2"/>
              </a:rPr>
              <a:t> </a:t>
            </a:r>
            <a:r>
              <a:rPr lang="en-US" sz="2400" dirty="0" smtClean="0">
                <a:latin typeface="Cambria" pitchFamily="18" charset="0"/>
                <a:ea typeface="Cambria" pitchFamily="18" charset="0"/>
              </a:rPr>
              <a:t>É </a:t>
            </a:r>
            <a:r>
              <a:rPr lang="en-US" sz="2400" dirty="0" err="1" smtClean="0">
                <a:latin typeface="Cambria" pitchFamily="18" charset="0"/>
                <a:ea typeface="Cambria" pitchFamily="18" charset="0"/>
              </a:rPr>
              <a:t>para</a:t>
            </a:r>
            <a:r>
              <a:rPr lang="en-US" sz="2400" dirty="0" smtClean="0">
                <a:latin typeface="Cambria" pitchFamily="18" charset="0"/>
                <a:ea typeface="Cambria" pitchFamily="18" charset="0"/>
              </a:rPr>
              <a:t> </a:t>
            </a:r>
            <a:r>
              <a:rPr lang="en-US" sz="2400" dirty="0" err="1" smtClean="0">
                <a:latin typeface="Cambria" pitchFamily="18" charset="0"/>
                <a:ea typeface="Cambria" pitchFamily="18" charset="0"/>
              </a:rPr>
              <a:t>isso</a:t>
            </a:r>
            <a:r>
              <a:rPr lang="en-US" sz="2400" dirty="0" smtClean="0">
                <a:latin typeface="Cambria" pitchFamily="18" charset="0"/>
                <a:ea typeface="Cambria" pitchFamily="18" charset="0"/>
              </a:rPr>
              <a:t> </a:t>
            </a:r>
            <a:r>
              <a:rPr lang="en-US" sz="2400" dirty="0" err="1" smtClean="0">
                <a:latin typeface="Cambria" pitchFamily="18" charset="0"/>
                <a:ea typeface="Cambria" pitchFamily="18" charset="0"/>
              </a:rPr>
              <a:t>que</a:t>
            </a:r>
            <a:r>
              <a:rPr lang="en-US" sz="2400" dirty="0" smtClean="0">
                <a:latin typeface="Cambria" pitchFamily="18" charset="0"/>
                <a:ea typeface="Cambria" pitchFamily="18" charset="0"/>
              </a:rPr>
              <a:t> </a:t>
            </a:r>
            <a:r>
              <a:rPr lang="en-US" sz="2400" dirty="0" err="1" smtClean="0">
                <a:latin typeface="Cambria" pitchFamily="18" charset="0"/>
                <a:ea typeface="Cambria" pitchFamily="18" charset="0"/>
              </a:rPr>
              <a:t>estamos</a:t>
            </a:r>
            <a:r>
              <a:rPr lang="en-US" sz="2400" dirty="0" smtClean="0">
                <a:latin typeface="Cambria" pitchFamily="18" charset="0"/>
                <a:ea typeface="Cambria" pitchFamily="18" charset="0"/>
              </a:rPr>
              <a:t> (con)(de)</a:t>
            </a:r>
            <a:r>
              <a:rPr lang="en-US" sz="2400" dirty="0" err="1" smtClean="0">
                <a:latin typeface="Cambria" pitchFamily="18" charset="0"/>
                <a:ea typeface="Cambria" pitchFamily="18" charset="0"/>
              </a:rPr>
              <a:t>formando</a:t>
            </a:r>
            <a:r>
              <a:rPr lang="en-US" sz="2400" dirty="0" smtClean="0">
                <a:latin typeface="Cambria" pitchFamily="18" charset="0"/>
                <a:ea typeface="Cambria" pitchFamily="18" charset="0"/>
              </a:rPr>
              <a:t>?</a:t>
            </a:r>
            <a:endParaRPr lang="pt-BR" sz="1600" dirty="0" smtClean="0">
              <a:latin typeface="Cambria" pitchFamily="18" charset="0"/>
              <a:ea typeface="Cambria" pitchFamily="18" charset="0"/>
            </a:endParaRPr>
          </a:p>
        </p:txBody>
      </p:sp>
      <p:sp>
        <p:nvSpPr>
          <p:cNvPr id="7" name="Retângulo 6"/>
          <p:cNvSpPr>
            <a:spLocks noChangeArrowheads="1"/>
          </p:cNvSpPr>
          <p:nvPr/>
        </p:nvSpPr>
        <p:spPr bwMode="auto">
          <a:xfrm>
            <a:off x="1900238" y="231775"/>
            <a:ext cx="5264150" cy="708025"/>
          </a:xfrm>
          <a:prstGeom prst="rect">
            <a:avLst/>
          </a:prstGeom>
          <a:noFill/>
          <a:ln w="9525">
            <a:noFill/>
            <a:miter lim="800000"/>
            <a:headEnd/>
            <a:tailEnd/>
          </a:ln>
        </p:spPr>
        <p:txBody>
          <a:bodyPr>
            <a:spAutoFit/>
          </a:bodyPr>
          <a:lstStyle/>
          <a:p>
            <a:pPr algn="ctr" eaLnBrk="1" hangingPunct="1">
              <a:defRPr/>
            </a:pPr>
            <a:r>
              <a:rPr lang="pt-BR" sz="4000" b="1" dirty="0">
                <a:solidFill>
                  <a:srgbClr val="006600"/>
                </a:solidFill>
                <a:latin typeface="Cambria" pitchFamily="18" charset="0"/>
                <a:ea typeface="Cambria" pitchFamily="18" charset="0"/>
              </a:rPr>
              <a:t>PARA CONTRIBUIR...</a:t>
            </a:r>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942975"/>
            <a:ext cx="8137525" cy="5726113"/>
          </a:xfrm>
        </p:spPr>
        <p:txBody>
          <a:bodyPr>
            <a:noAutofit/>
          </a:bodyPr>
          <a:lstStyle/>
          <a:p>
            <a:pPr indent="-173038" algn="just" eaLnBrk="1" hangingPunct="1">
              <a:lnSpc>
                <a:spcPct val="100000"/>
              </a:lnSpc>
              <a:spcBef>
                <a:spcPts val="0"/>
              </a:spcBef>
              <a:buFontTx/>
              <a:buChar char="•"/>
              <a:defRPr/>
            </a:pPr>
            <a:r>
              <a:rPr lang="pt-BR" sz="2400" b="1" dirty="0" smtClean="0">
                <a:latin typeface="Cambria" pitchFamily="18" charset="0"/>
                <a:ea typeface="Cambria" pitchFamily="18" charset="0"/>
              </a:rPr>
              <a:t>“</a:t>
            </a:r>
            <a:r>
              <a:rPr lang="pt-BR" sz="2400" b="1" dirty="0" smtClean="0">
                <a:effectLst>
                  <a:outerShdw blurRad="38100" dist="38100" dir="2700000" algn="tl">
                    <a:srgbClr val="000000">
                      <a:alpha val="43137"/>
                    </a:srgbClr>
                  </a:outerShdw>
                </a:effectLst>
                <a:latin typeface="Cambria" pitchFamily="18" charset="0"/>
                <a:ea typeface="Cambria" pitchFamily="18" charset="0"/>
              </a:rPr>
              <a:t>Rebobine, por favor</a:t>
            </a:r>
            <a:r>
              <a:rPr lang="pt-BR" sz="2400" b="1" dirty="0" smtClean="0">
                <a:latin typeface="Cambria" pitchFamily="18" charset="0"/>
                <a:ea typeface="Cambria" pitchFamily="18" charset="0"/>
              </a:rPr>
              <a:t>”: como avaliamos as pesquisas na área de ensino de ciências?</a:t>
            </a:r>
          </a:p>
          <a:p>
            <a:pPr indent="-173038" algn="just" eaLnBrk="1" hangingPunct="1">
              <a:lnSpc>
                <a:spcPct val="100000"/>
              </a:lnSpc>
              <a:spcBef>
                <a:spcPts val="0"/>
              </a:spcBef>
              <a:buFont typeface="Arial" pitchFamily="34" charset="0"/>
              <a:buNone/>
              <a:defRPr/>
            </a:pPr>
            <a:r>
              <a:rPr lang="pt-BR" sz="2000" b="1" dirty="0" smtClean="0">
                <a:latin typeface="Cambria" pitchFamily="18" charset="0"/>
                <a:ea typeface="Cambria" pitchFamily="18" charset="0"/>
              </a:rPr>
              <a:t>	</a:t>
            </a:r>
            <a:r>
              <a:rPr lang="pt-BR" sz="2000" dirty="0" smtClean="0">
                <a:latin typeface="Cambria" pitchFamily="18" charset="0"/>
                <a:ea typeface="Cambria" pitchFamily="18" charset="0"/>
              </a:rPr>
              <a:t>Pereira e </a:t>
            </a:r>
            <a:r>
              <a:rPr lang="pt-BR" sz="2000" dirty="0" err="1" smtClean="0">
                <a:latin typeface="Cambria" pitchFamily="18" charset="0"/>
                <a:ea typeface="Cambria" pitchFamily="18" charset="0"/>
              </a:rPr>
              <a:t>Rôças</a:t>
            </a:r>
            <a:r>
              <a:rPr lang="pt-BR" sz="2000" dirty="0" smtClean="0">
                <a:latin typeface="Cambria" pitchFamily="18" charset="0"/>
                <a:ea typeface="Cambria" pitchFamily="18" charset="0"/>
              </a:rPr>
              <a:t> (2018)</a:t>
            </a:r>
          </a:p>
          <a:p>
            <a:pPr indent="-173038" algn="just" eaLnBrk="1" hangingPunct="1">
              <a:lnSpc>
                <a:spcPct val="100000"/>
              </a:lnSpc>
              <a:spcBef>
                <a:spcPts val="0"/>
              </a:spcBef>
              <a:buFont typeface="Arial" pitchFamily="34" charset="0"/>
              <a:buNone/>
              <a:defRPr/>
            </a:pPr>
            <a:r>
              <a:rPr lang="pt-BR" sz="2000" dirty="0" smtClean="0">
                <a:latin typeface="Cambria" pitchFamily="18" charset="0"/>
                <a:ea typeface="Cambria" pitchFamily="18" charset="0"/>
                <a:sym typeface="Wingdings" pitchFamily="2" charset="2"/>
              </a:rPr>
              <a:t>	 </a:t>
            </a:r>
            <a:r>
              <a:rPr lang="pt-BR" sz="2000" dirty="0" smtClean="0">
                <a:latin typeface="Cambria" pitchFamily="18" charset="0"/>
                <a:ea typeface="Cambria" pitchFamily="18" charset="0"/>
                <a:sym typeface="Wingdings" pitchFamily="2" charset="2"/>
                <a:hlinkClick r:id="rId2"/>
              </a:rPr>
              <a:t>https://periodicos.utfpr.edu.br/rbect/article/view/8457</a:t>
            </a:r>
            <a:endParaRPr lang="pt-BR" sz="2000" dirty="0" smtClean="0">
              <a:latin typeface="Cambria" pitchFamily="18" charset="0"/>
              <a:ea typeface="Cambria" pitchFamily="18" charset="0"/>
            </a:endParaRPr>
          </a:p>
          <a:p>
            <a:pPr marL="365125" indent="-9525" algn="ctr" eaLnBrk="1" hangingPunct="1">
              <a:lnSpc>
                <a:spcPct val="110000"/>
              </a:lnSpc>
              <a:buFont typeface="Arial" pitchFamily="34" charset="0"/>
              <a:buNone/>
              <a:defRPr/>
            </a:pPr>
            <a:r>
              <a:rPr lang="pt-BR" sz="1600" dirty="0" smtClean="0">
                <a:effectLst>
                  <a:outerShdw blurRad="38100" dist="38100" dir="2700000" algn="tl">
                    <a:srgbClr val="000000">
                      <a:alpha val="43137"/>
                    </a:srgbClr>
                  </a:outerShdw>
                </a:effectLst>
                <a:latin typeface="Cambria" pitchFamily="18" charset="0"/>
                <a:ea typeface="Cambria" pitchFamily="18" charset="0"/>
              </a:rPr>
              <a:t>Como avaliamos e como somos avaliados na área de Ensino de Ciências?</a:t>
            </a:r>
            <a:endParaRPr lang="pt-BR" sz="900" dirty="0" smtClean="0">
              <a:latin typeface="Cambria" pitchFamily="18" charset="0"/>
              <a:ea typeface="Cambria" pitchFamily="18" charset="0"/>
            </a:endParaRPr>
          </a:p>
          <a:p>
            <a:pPr marL="2155825" lvl="1" indent="0" algn="just" eaLnBrk="1" hangingPunct="1">
              <a:lnSpc>
                <a:spcPct val="110000"/>
              </a:lnSpc>
              <a:buFont typeface="Arial" pitchFamily="34" charset="0"/>
              <a:buNone/>
              <a:defRPr/>
            </a:pPr>
            <a:endParaRPr lang="pt-BR" sz="1400" i="1" dirty="0" smtClean="0">
              <a:latin typeface="Cambria" pitchFamily="18" charset="0"/>
              <a:ea typeface="Cambria" pitchFamily="18" charset="0"/>
            </a:endParaRPr>
          </a:p>
          <a:p>
            <a:pPr marL="2598738" lvl="1" indent="0" algn="just" eaLnBrk="1" hangingPunct="1">
              <a:lnSpc>
                <a:spcPct val="110000"/>
              </a:lnSpc>
              <a:buFont typeface="Arial" pitchFamily="34" charset="0"/>
              <a:buNone/>
              <a:defRPr/>
            </a:pPr>
            <a:r>
              <a:rPr lang="pt-BR" sz="1400" i="1" dirty="0" smtClean="0">
                <a:latin typeface="Cambria" pitchFamily="18" charset="0"/>
                <a:ea typeface="Cambria" pitchFamily="18" charset="0"/>
              </a:rPr>
              <a:t>O trabalho de um pesquisador não se limita à produção de um texto para publicação ou de um projeto para apresentar à comunidade e receber auxílio para sua execução. </a:t>
            </a:r>
            <a:r>
              <a:rPr lang="pt-BR" sz="1400" i="1" dirty="0" smtClean="0">
                <a:effectLst>
                  <a:outerShdw blurRad="38100" dist="38100" dir="2700000" algn="tl">
                    <a:srgbClr val="000000">
                      <a:alpha val="43137"/>
                    </a:srgbClr>
                  </a:outerShdw>
                </a:effectLst>
                <a:latin typeface="Cambria" pitchFamily="18" charset="0"/>
                <a:ea typeface="Cambria" pitchFamily="18" charset="0"/>
              </a:rPr>
              <a:t>Ele é muito mais do que isso. É uma reflexão constante </a:t>
            </a:r>
            <a:r>
              <a:rPr lang="pt-BR" sz="1400" i="1" dirty="0" smtClean="0">
                <a:latin typeface="Cambria" pitchFamily="18" charset="0"/>
                <a:ea typeface="Cambria" pitchFamily="18" charset="0"/>
              </a:rPr>
              <a:t>[...] </a:t>
            </a:r>
            <a:r>
              <a:rPr lang="pt-BR" sz="1400" i="1" dirty="0" smtClean="0">
                <a:effectLst>
                  <a:outerShdw blurRad="38100" dist="38100" dir="2700000" algn="tl">
                    <a:srgbClr val="000000">
                      <a:alpha val="43137"/>
                    </a:srgbClr>
                  </a:outerShdw>
                </a:effectLst>
                <a:latin typeface="Cambria" pitchFamily="18" charset="0"/>
                <a:ea typeface="Cambria" pitchFamily="18" charset="0"/>
              </a:rPr>
              <a:t>sem</a:t>
            </a:r>
            <a:r>
              <a:rPr lang="pt-BR" sz="1400" i="1" dirty="0" smtClean="0">
                <a:latin typeface="Cambria" pitchFamily="18" charset="0"/>
                <a:ea typeface="Cambria" pitchFamily="18" charset="0"/>
              </a:rPr>
              <a:t> </a:t>
            </a:r>
            <a:r>
              <a:rPr lang="pt-BR" sz="1400" i="1" dirty="0" smtClean="0">
                <a:effectLst>
                  <a:outerShdw blurRad="38100" dist="38100" dir="2700000" algn="tl">
                    <a:srgbClr val="000000">
                      <a:alpha val="43137"/>
                    </a:srgbClr>
                  </a:outerShdw>
                </a:effectLst>
                <a:latin typeface="Cambria" pitchFamily="18" charset="0"/>
                <a:ea typeface="Cambria" pitchFamily="18" charset="0"/>
              </a:rPr>
              <a:t>espaço e tempo definido. </a:t>
            </a:r>
            <a:r>
              <a:rPr lang="pt-BR" sz="1400" dirty="0" smtClean="0">
                <a:latin typeface="Cambria" pitchFamily="18" charset="0"/>
                <a:ea typeface="Cambria" pitchFamily="18" charset="0"/>
                <a:hlinkClick r:id="rId3"/>
              </a:rPr>
              <a:t>(VILLANI e PACCA, 2001, p.8)</a:t>
            </a:r>
            <a:endParaRPr lang="pt-BR" sz="1400" dirty="0" smtClean="0">
              <a:latin typeface="Cambria" pitchFamily="18" charset="0"/>
              <a:ea typeface="Cambria" pitchFamily="18" charset="0"/>
            </a:endParaRPr>
          </a:p>
          <a:p>
            <a:pPr marL="2598738" lvl="1" indent="0" algn="just" eaLnBrk="1" hangingPunct="1">
              <a:lnSpc>
                <a:spcPct val="110000"/>
              </a:lnSpc>
              <a:buFont typeface="Arial" pitchFamily="34" charset="0"/>
              <a:buNone/>
              <a:defRPr/>
            </a:pPr>
            <a:endParaRPr lang="pt-BR" sz="300" dirty="0" smtClean="0">
              <a:latin typeface="Cambria" pitchFamily="18" charset="0"/>
              <a:ea typeface="Cambria" pitchFamily="18" charset="0"/>
            </a:endParaRPr>
          </a:p>
          <a:p>
            <a:pPr marL="895350" lvl="2" indent="0" algn="just">
              <a:lnSpc>
                <a:spcPct val="110000"/>
              </a:lnSpc>
              <a:buNone/>
              <a:defRPr/>
            </a:pPr>
            <a:r>
              <a:rPr lang="en-US" sz="1600" dirty="0" smtClean="0">
                <a:latin typeface="Cambria" pitchFamily="18" charset="0"/>
                <a:ea typeface="Cambria" pitchFamily="18" charset="0"/>
              </a:rPr>
              <a:t>“Para </a:t>
            </a:r>
            <a:r>
              <a:rPr lang="en-US" sz="1600" dirty="0" err="1" smtClean="0">
                <a:latin typeface="Cambria" pitchFamily="18" charset="0"/>
                <a:ea typeface="Cambria" pitchFamily="18" charset="0"/>
              </a:rPr>
              <a:t>além</a:t>
            </a:r>
            <a:r>
              <a:rPr lang="en-US" sz="1600" dirty="0" smtClean="0">
                <a:latin typeface="Cambria" pitchFamily="18" charset="0"/>
                <a:ea typeface="Cambria" pitchFamily="18" charset="0"/>
              </a:rPr>
              <a:t> de </a:t>
            </a:r>
            <a:r>
              <a:rPr lang="en-US" sz="1600" dirty="0" err="1" smtClean="0">
                <a:latin typeface="Cambria" pitchFamily="18" charset="0"/>
                <a:ea typeface="Cambria" pitchFamily="18" charset="0"/>
              </a:rPr>
              <a:t>textos</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acadêmicos</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projetos</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livros</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dissertações</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teses</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artigos</a:t>
            </a:r>
            <a:r>
              <a:rPr lang="en-US" sz="1600" dirty="0" smtClean="0">
                <a:latin typeface="Cambria" pitchFamily="18" charset="0"/>
                <a:ea typeface="Cambria" pitchFamily="18" charset="0"/>
              </a:rPr>
              <a:t> etc.) </a:t>
            </a:r>
            <a:r>
              <a:rPr lang="en-US" sz="1600" dirty="0" err="1" smtClean="0">
                <a:latin typeface="Cambria" pitchFamily="18" charset="0"/>
                <a:ea typeface="Cambria" pitchFamily="18" charset="0"/>
              </a:rPr>
              <a:t>recheados</a:t>
            </a:r>
            <a:r>
              <a:rPr lang="en-US" sz="1600" dirty="0" smtClean="0">
                <a:latin typeface="Cambria" pitchFamily="18" charset="0"/>
                <a:ea typeface="Cambria" pitchFamily="18" charset="0"/>
              </a:rPr>
              <a:t> de </a:t>
            </a:r>
            <a:r>
              <a:rPr lang="en-US" sz="1600" dirty="0" err="1" smtClean="0">
                <a:latin typeface="Cambria" pitchFamily="18" charset="0"/>
                <a:ea typeface="Cambria" pitchFamily="18" charset="0"/>
              </a:rPr>
              <a:t>citações</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lego</a:t>
            </a:r>
            <a:r>
              <a:rPr lang="en-US" sz="1600" dirty="0" smtClean="0">
                <a:latin typeface="Cambria" pitchFamily="18" charset="0"/>
                <a:ea typeface="Cambria" pitchFamily="18" charset="0"/>
              </a:rPr>
              <a:t>” e “</a:t>
            </a:r>
            <a:r>
              <a:rPr lang="en-US" sz="1600" dirty="0" err="1" smtClean="0">
                <a:latin typeface="Cambria" pitchFamily="18" charset="0"/>
                <a:ea typeface="Cambria" pitchFamily="18" charset="0"/>
              </a:rPr>
              <a:t>muleta</a:t>
            </a:r>
            <a:r>
              <a:rPr lang="en-US" sz="1600" dirty="0" smtClean="0">
                <a:latin typeface="Cambria" pitchFamily="18" charset="0"/>
                <a:ea typeface="Cambria" pitchFamily="18" charset="0"/>
              </a:rPr>
              <a:t>” (RÔÇAS; ANJOS; PEREIRA, 2017) </a:t>
            </a:r>
            <a:r>
              <a:rPr lang="en-US" sz="1600" dirty="0" err="1" smtClean="0">
                <a:latin typeface="Cambria" pitchFamily="18" charset="0"/>
                <a:ea typeface="Cambria" pitchFamily="18" charset="0"/>
              </a:rPr>
              <a:t>que</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revelam</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falta</a:t>
            </a:r>
            <a:r>
              <a:rPr lang="en-US" sz="1600" dirty="0" smtClean="0">
                <a:latin typeface="Cambria" pitchFamily="18" charset="0"/>
                <a:ea typeface="Cambria" pitchFamily="18" charset="0"/>
              </a:rPr>
              <a:t> de </a:t>
            </a:r>
            <a:r>
              <a:rPr lang="en-US" sz="1600" dirty="0" err="1" smtClean="0">
                <a:latin typeface="Cambria" pitchFamily="18" charset="0"/>
                <a:ea typeface="Cambria" pitchFamily="18" charset="0"/>
              </a:rPr>
              <a:t>autoria</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na</a:t>
            </a:r>
            <a:r>
              <a:rPr lang="en-US" sz="1600" dirty="0" smtClean="0">
                <a:latin typeface="Cambria" pitchFamily="18" charset="0"/>
                <a:ea typeface="Cambria" pitchFamily="18" charset="0"/>
              </a:rPr>
              <a:t> era </a:t>
            </a:r>
            <a:r>
              <a:rPr lang="en-US" sz="1600" dirty="0" err="1" smtClean="0">
                <a:latin typeface="Cambria" pitchFamily="18" charset="0"/>
                <a:ea typeface="Cambria" pitchFamily="18" charset="0"/>
              </a:rPr>
              <a:t>da</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geração</a:t>
            </a:r>
            <a:r>
              <a:rPr lang="en-US" sz="1600" dirty="0" smtClean="0">
                <a:latin typeface="Cambria" pitchFamily="18" charset="0"/>
                <a:ea typeface="Cambria" pitchFamily="18" charset="0"/>
              </a:rPr>
              <a:t> “</a:t>
            </a:r>
            <a:r>
              <a:rPr lang="en-US" sz="1600" dirty="0" err="1" smtClean="0">
                <a:effectLst>
                  <a:outerShdw blurRad="38100" dist="38100" dir="2700000" algn="tl">
                    <a:srgbClr val="000000">
                      <a:alpha val="43137"/>
                    </a:srgbClr>
                  </a:outerShdw>
                </a:effectLst>
                <a:latin typeface="Cambria" pitchFamily="18" charset="0"/>
                <a:ea typeface="Cambria" pitchFamily="18" charset="0"/>
              </a:rPr>
              <a:t>curte</a:t>
            </a:r>
            <a:r>
              <a:rPr lang="en-US" sz="1600" dirty="0" smtClean="0">
                <a:effectLst>
                  <a:outerShdw blurRad="38100" dist="38100" dir="2700000" algn="tl">
                    <a:srgbClr val="000000">
                      <a:alpha val="43137"/>
                    </a:srgbClr>
                  </a:outerShdw>
                </a:effectLst>
                <a:latin typeface="Cambria" pitchFamily="18" charset="0"/>
                <a:ea typeface="Cambria" pitchFamily="18" charset="0"/>
              </a:rPr>
              <a:t>, </a:t>
            </a:r>
            <a:r>
              <a:rPr lang="en-US" sz="1600" dirty="0" err="1" smtClean="0">
                <a:effectLst>
                  <a:outerShdw blurRad="38100" dist="38100" dir="2700000" algn="tl">
                    <a:srgbClr val="000000">
                      <a:alpha val="43137"/>
                    </a:srgbClr>
                  </a:outerShdw>
                </a:effectLst>
                <a:latin typeface="Cambria" pitchFamily="18" charset="0"/>
                <a:ea typeface="Cambria" pitchFamily="18" charset="0"/>
              </a:rPr>
              <a:t>compartilha</a:t>
            </a:r>
            <a:r>
              <a:rPr lang="en-US" sz="1600" dirty="0" smtClean="0">
                <a:latin typeface="Cambria" pitchFamily="18" charset="0"/>
                <a:ea typeface="Cambria" pitchFamily="18" charset="0"/>
              </a:rPr>
              <a:t>”, “</a:t>
            </a:r>
            <a:r>
              <a:rPr lang="en-US" sz="1600" dirty="0" err="1" smtClean="0">
                <a:effectLst>
                  <a:outerShdw blurRad="38100" dist="38100" dir="2700000" algn="tl">
                    <a:srgbClr val="000000">
                      <a:alpha val="43137"/>
                    </a:srgbClr>
                  </a:outerShdw>
                </a:effectLst>
                <a:latin typeface="Cambria" pitchFamily="18" charset="0"/>
                <a:ea typeface="Cambria" pitchFamily="18" charset="0"/>
              </a:rPr>
              <a:t>copia</a:t>
            </a:r>
            <a:r>
              <a:rPr lang="en-US" sz="1600" dirty="0" smtClean="0">
                <a:effectLst>
                  <a:outerShdw blurRad="38100" dist="38100" dir="2700000" algn="tl">
                    <a:srgbClr val="000000">
                      <a:alpha val="43137"/>
                    </a:srgbClr>
                  </a:outerShdw>
                </a:effectLst>
                <a:latin typeface="Cambria" pitchFamily="18" charset="0"/>
                <a:ea typeface="Cambria" pitchFamily="18" charset="0"/>
              </a:rPr>
              <a:t>, cola</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tudo</a:t>
            </a:r>
            <a:r>
              <a:rPr lang="en-US" sz="1600" dirty="0" smtClean="0">
                <a:latin typeface="Cambria" pitchFamily="18" charset="0"/>
                <a:ea typeface="Cambria" pitchFamily="18" charset="0"/>
              </a:rPr>
              <a:t> de </a:t>
            </a:r>
            <a:r>
              <a:rPr lang="en-US" sz="1600" dirty="0" err="1" smtClean="0">
                <a:latin typeface="Cambria" pitchFamily="18" charset="0"/>
                <a:ea typeface="Cambria" pitchFamily="18" charset="0"/>
              </a:rPr>
              <a:t>maneira</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rápida</a:t>
            </a:r>
            <a:r>
              <a:rPr lang="en-US" sz="1600" dirty="0" smtClean="0">
                <a:latin typeface="Cambria" pitchFamily="18" charset="0"/>
                <a:ea typeface="Cambria" pitchFamily="18" charset="0"/>
              </a:rPr>
              <a:t> e </a:t>
            </a:r>
            <a:r>
              <a:rPr lang="en-US" sz="1600" dirty="0" err="1" smtClean="0">
                <a:latin typeface="Cambria" pitchFamily="18" charset="0"/>
                <a:ea typeface="Cambria" pitchFamily="18" charset="0"/>
              </a:rPr>
              <a:t>impensada</a:t>
            </a:r>
            <a:r>
              <a:rPr lang="en-US" sz="1600" dirty="0" smtClean="0">
                <a:latin typeface="Cambria" pitchFamily="18" charset="0"/>
                <a:ea typeface="Cambria" pitchFamily="18" charset="0"/>
              </a:rPr>
              <a:t>, é </a:t>
            </a:r>
            <a:r>
              <a:rPr lang="en-US" sz="1600" dirty="0" err="1" smtClean="0">
                <a:latin typeface="Cambria" pitchFamily="18" charset="0"/>
                <a:ea typeface="Cambria" pitchFamily="18" charset="0"/>
              </a:rPr>
              <a:t>preciso</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resgatar</a:t>
            </a:r>
            <a:r>
              <a:rPr lang="en-US" sz="1600" dirty="0" smtClean="0">
                <a:latin typeface="Cambria" pitchFamily="18" charset="0"/>
                <a:ea typeface="Cambria" pitchFamily="18" charset="0"/>
              </a:rPr>
              <a:t> a </a:t>
            </a:r>
            <a:r>
              <a:rPr lang="en-US" sz="1600" dirty="0" err="1" smtClean="0">
                <a:latin typeface="Cambria" pitchFamily="18" charset="0"/>
                <a:ea typeface="Cambria" pitchFamily="18" charset="0"/>
              </a:rPr>
              <a:t>criatividade</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em</a:t>
            </a:r>
            <a:r>
              <a:rPr lang="en-US" sz="1600" dirty="0" smtClean="0">
                <a:latin typeface="Cambria" pitchFamily="18" charset="0"/>
                <a:ea typeface="Cambria" pitchFamily="18" charset="0"/>
              </a:rPr>
              <a:t> um </a:t>
            </a:r>
            <a:r>
              <a:rPr lang="en-US" sz="1600" dirty="0" err="1" smtClean="0">
                <a:latin typeface="Cambria" pitchFamily="18" charset="0"/>
                <a:ea typeface="Cambria" pitchFamily="18" charset="0"/>
              </a:rPr>
              <a:t>movimento</a:t>
            </a:r>
            <a:r>
              <a:rPr lang="en-US" sz="1600" dirty="0" smtClean="0">
                <a:latin typeface="Cambria" pitchFamily="18" charset="0"/>
                <a:ea typeface="Cambria" pitchFamily="18" charset="0"/>
              </a:rPr>
              <a:t> de </a:t>
            </a:r>
            <a:r>
              <a:rPr lang="en-US" sz="1600" dirty="0" err="1" smtClean="0">
                <a:latin typeface="Cambria" pitchFamily="18" charset="0"/>
                <a:ea typeface="Cambria" pitchFamily="18" charset="0"/>
              </a:rPr>
              <a:t>desaceleração</a:t>
            </a:r>
            <a:r>
              <a:rPr lang="en-US" sz="1600" dirty="0" smtClean="0">
                <a:latin typeface="Cambria" pitchFamily="18" charset="0"/>
                <a:ea typeface="Cambria" pitchFamily="18" charset="0"/>
              </a:rPr>
              <a:t>: </a:t>
            </a:r>
            <a:r>
              <a:rPr lang="en-US" sz="1600" dirty="0" err="1" smtClean="0">
                <a:effectLst>
                  <a:outerShdw blurRad="38100" dist="38100" dir="2700000" algn="tl">
                    <a:srgbClr val="000000">
                      <a:alpha val="43137"/>
                    </a:srgbClr>
                  </a:outerShdw>
                </a:effectLst>
                <a:latin typeface="Cambria" pitchFamily="18" charset="0"/>
                <a:ea typeface="Cambria" pitchFamily="18" charset="0"/>
              </a:rPr>
              <a:t>rebobine</a:t>
            </a:r>
            <a:r>
              <a:rPr lang="en-US" sz="1600" dirty="0" smtClean="0">
                <a:effectLst>
                  <a:outerShdw blurRad="38100" dist="38100" dir="2700000" algn="tl">
                    <a:srgbClr val="000000">
                      <a:alpha val="43137"/>
                    </a:srgbClr>
                  </a:outerShdw>
                </a:effectLst>
                <a:latin typeface="Cambria" pitchFamily="18" charset="0"/>
                <a:ea typeface="Cambria" pitchFamily="18" charset="0"/>
              </a:rPr>
              <a:t>, </a:t>
            </a:r>
            <a:r>
              <a:rPr lang="en-US" sz="1600" dirty="0" err="1" smtClean="0">
                <a:effectLst>
                  <a:outerShdw blurRad="38100" dist="38100" dir="2700000" algn="tl">
                    <a:srgbClr val="000000">
                      <a:alpha val="43137"/>
                    </a:srgbClr>
                  </a:outerShdw>
                </a:effectLst>
                <a:latin typeface="Cambria" pitchFamily="18" charset="0"/>
                <a:ea typeface="Cambria" pitchFamily="18" charset="0"/>
              </a:rPr>
              <a:t>por</a:t>
            </a:r>
            <a:r>
              <a:rPr lang="en-US" sz="1600" dirty="0" smtClean="0">
                <a:effectLst>
                  <a:outerShdw blurRad="38100" dist="38100" dir="2700000" algn="tl">
                    <a:srgbClr val="000000">
                      <a:alpha val="43137"/>
                    </a:srgbClr>
                  </a:outerShdw>
                </a:effectLst>
                <a:latin typeface="Cambria" pitchFamily="18" charset="0"/>
                <a:ea typeface="Cambria" pitchFamily="18" charset="0"/>
              </a:rPr>
              <a:t> favor</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Alinhamos-nos</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dessa</a:t>
            </a:r>
            <a:r>
              <a:rPr lang="en-US" sz="1600" dirty="0" smtClean="0">
                <a:latin typeface="Cambria" pitchFamily="18" charset="0"/>
                <a:ea typeface="Cambria" pitchFamily="18" charset="0"/>
              </a:rPr>
              <a:t> forma a </a:t>
            </a:r>
            <a:r>
              <a:rPr lang="en-US" sz="1600" dirty="0" err="1" smtClean="0">
                <a:latin typeface="Cambria" pitchFamily="18" charset="0"/>
                <a:ea typeface="Cambria" pitchFamily="18" charset="0"/>
              </a:rPr>
              <a:t>pressupostos</a:t>
            </a:r>
            <a:r>
              <a:rPr lang="en-US" sz="1600" dirty="0" smtClean="0">
                <a:latin typeface="Cambria" pitchFamily="18" charset="0"/>
                <a:ea typeface="Cambria" pitchFamily="18" charset="0"/>
              </a:rPr>
              <a:t> do </a:t>
            </a:r>
            <a:r>
              <a:rPr lang="en-US" sz="1600" dirty="0" err="1" smtClean="0">
                <a:latin typeface="Cambria" pitchFamily="18" charset="0"/>
                <a:ea typeface="Cambria" pitchFamily="18" charset="0"/>
              </a:rPr>
              <a:t>quase</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esquecido</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movimento</a:t>
            </a:r>
            <a:r>
              <a:rPr lang="en-US" sz="1600" dirty="0" smtClean="0">
                <a:latin typeface="Cambria" pitchFamily="18" charset="0"/>
                <a:ea typeface="Cambria" pitchFamily="18" charset="0"/>
              </a:rPr>
              <a:t> slow science, </a:t>
            </a:r>
            <a:r>
              <a:rPr lang="en-US" sz="1600" dirty="0" err="1" smtClean="0">
                <a:latin typeface="Cambria" pitchFamily="18" charset="0"/>
                <a:ea typeface="Cambria" pitchFamily="18" charset="0"/>
              </a:rPr>
              <a:t>na</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contramão</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da</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competição</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selvagem</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por</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produtividade</a:t>
            </a:r>
            <a:r>
              <a:rPr lang="en-US" sz="1600" dirty="0" smtClean="0">
                <a:latin typeface="Cambria" pitchFamily="18" charset="0"/>
                <a:ea typeface="Cambria" pitchFamily="18" charset="0"/>
              </a:rPr>
              <a:t> a </a:t>
            </a:r>
            <a:r>
              <a:rPr lang="en-US" sz="1600" dirty="0" err="1" smtClean="0">
                <a:latin typeface="Cambria" pitchFamily="18" charset="0"/>
                <a:ea typeface="Cambria" pitchFamily="18" charset="0"/>
              </a:rPr>
              <a:t>todo</a:t>
            </a:r>
            <a:r>
              <a:rPr lang="en-US" sz="1600" dirty="0" smtClean="0">
                <a:latin typeface="Cambria" pitchFamily="18" charset="0"/>
                <a:ea typeface="Cambria" pitchFamily="18" charset="0"/>
              </a:rPr>
              <a:t> e </a:t>
            </a:r>
            <a:r>
              <a:rPr lang="en-US" sz="1600" dirty="0" err="1" smtClean="0">
                <a:latin typeface="Cambria" pitchFamily="18" charset="0"/>
                <a:ea typeface="Cambria" pitchFamily="18" charset="0"/>
              </a:rPr>
              <a:t>qualquer</a:t>
            </a:r>
            <a:r>
              <a:rPr lang="en-US" sz="1600" dirty="0" smtClean="0">
                <a:latin typeface="Cambria" pitchFamily="18" charset="0"/>
                <a:ea typeface="Cambria" pitchFamily="18" charset="0"/>
              </a:rPr>
              <a:t> </a:t>
            </a:r>
            <a:r>
              <a:rPr lang="en-US" sz="1600" dirty="0" err="1" smtClean="0">
                <a:latin typeface="Cambria" pitchFamily="18" charset="0"/>
                <a:ea typeface="Cambria" pitchFamily="18" charset="0"/>
              </a:rPr>
              <a:t>preço</a:t>
            </a:r>
            <a:r>
              <a:rPr lang="en-US" sz="1600" dirty="0" smtClean="0">
                <a:latin typeface="Cambria" pitchFamily="18" charset="0"/>
                <a:ea typeface="Cambria" pitchFamily="18" charset="0"/>
              </a:rPr>
              <a:t>.”</a:t>
            </a:r>
          </a:p>
          <a:p>
            <a:pPr marL="2598738" lvl="1" indent="0" algn="just" eaLnBrk="1" hangingPunct="1">
              <a:lnSpc>
                <a:spcPct val="110000"/>
              </a:lnSpc>
              <a:buFont typeface="Arial" pitchFamily="34" charset="0"/>
              <a:buNone/>
              <a:defRPr/>
            </a:pPr>
            <a:endParaRPr lang="pt-BR" sz="1600" dirty="0" smtClean="0">
              <a:latin typeface="Cambria" pitchFamily="18" charset="0"/>
              <a:ea typeface="Cambria" pitchFamily="18" charset="0"/>
            </a:endParaRPr>
          </a:p>
        </p:txBody>
      </p:sp>
      <p:sp>
        <p:nvSpPr>
          <p:cNvPr id="7" name="Retângulo 6"/>
          <p:cNvSpPr>
            <a:spLocks noChangeArrowheads="1"/>
          </p:cNvSpPr>
          <p:nvPr/>
        </p:nvSpPr>
        <p:spPr bwMode="auto">
          <a:xfrm>
            <a:off x="1900238" y="231775"/>
            <a:ext cx="5264150" cy="708025"/>
          </a:xfrm>
          <a:prstGeom prst="rect">
            <a:avLst/>
          </a:prstGeom>
          <a:noFill/>
          <a:ln w="9525">
            <a:noFill/>
            <a:miter lim="800000"/>
            <a:headEnd/>
            <a:tailEnd/>
          </a:ln>
        </p:spPr>
        <p:txBody>
          <a:bodyPr>
            <a:spAutoFit/>
          </a:bodyPr>
          <a:lstStyle/>
          <a:p>
            <a:pPr algn="ctr" eaLnBrk="1" hangingPunct="1">
              <a:defRPr/>
            </a:pPr>
            <a:r>
              <a:rPr lang="pt-BR" sz="4000" b="1" dirty="0">
                <a:solidFill>
                  <a:srgbClr val="006600"/>
                </a:solidFill>
                <a:latin typeface="Cambria" pitchFamily="18" charset="0"/>
                <a:ea typeface="Cambria" pitchFamily="18" charset="0"/>
              </a:rPr>
              <a:t>PARA CONTRIBUIR...</a:t>
            </a: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465417"/>
            <a:ext cx="8229600" cy="923925"/>
          </a:xfrm>
        </p:spPr>
        <p:txBody>
          <a:bodyPr>
            <a:normAutofit/>
          </a:bodyPr>
          <a:lstStyle/>
          <a:p>
            <a:pPr algn="ctr" fontAlgn="base">
              <a:spcAft>
                <a:spcPct val="0"/>
              </a:spcAft>
              <a:defRPr/>
            </a:pPr>
            <a:r>
              <a:rPr lang="en-US" sz="4000" b="1" dirty="0">
                <a:solidFill>
                  <a:srgbClr val="006600"/>
                </a:solidFill>
                <a:latin typeface="Cambria" pitchFamily="18" charset="0"/>
                <a:ea typeface="Cambria" pitchFamily="18" charset="0"/>
                <a:cs typeface="+mn-cs"/>
              </a:rPr>
              <a:t>DE ONDE FALAMOS</a:t>
            </a:r>
          </a:p>
        </p:txBody>
      </p:sp>
      <p:sp>
        <p:nvSpPr>
          <p:cNvPr id="6" name="Rectangle 6"/>
          <p:cNvSpPr>
            <a:spLocks noChangeArrowheads="1"/>
          </p:cNvSpPr>
          <p:nvPr/>
        </p:nvSpPr>
        <p:spPr bwMode="auto">
          <a:xfrm>
            <a:off x="978714" y="1468172"/>
            <a:ext cx="7109008" cy="4291816"/>
          </a:xfrm>
          <a:prstGeom prst="rect">
            <a:avLst/>
          </a:prstGeom>
          <a:noFill/>
          <a:ln w="9525">
            <a:noFill/>
            <a:miter lim="800000"/>
            <a:headEnd/>
            <a:tailEnd/>
          </a:ln>
        </p:spPr>
        <p:txBody>
          <a:bodyPr wrap="square">
            <a:spAutoFit/>
          </a:bodyPr>
          <a:lstStyle/>
          <a:p>
            <a:pPr marL="285750" indent="-285750">
              <a:lnSpc>
                <a:spcPct val="130000"/>
              </a:lnSpc>
              <a:buSzPct val="100000"/>
              <a:buFont typeface="Arial" panose="020B0604020202020204" pitchFamily="34" charset="0"/>
              <a:buChar char="•"/>
            </a:pPr>
            <a:r>
              <a:rPr lang="pt-BR" sz="3200" dirty="0">
                <a:latin typeface="Cambria" pitchFamily="18" charset="0"/>
                <a:ea typeface="Cambria" pitchFamily="18" charset="0"/>
              </a:rPr>
              <a:t>Quem somos?</a:t>
            </a:r>
          </a:p>
          <a:p>
            <a:pPr marL="285750" indent="-285750">
              <a:lnSpc>
                <a:spcPct val="130000"/>
              </a:lnSpc>
              <a:buSzPct val="100000"/>
              <a:buFont typeface="Arial" panose="020B0604020202020204" pitchFamily="34" charset="0"/>
              <a:buChar char="•"/>
            </a:pPr>
            <a:r>
              <a:rPr lang="pt-BR" sz="3200" dirty="0">
                <a:latin typeface="Cambria" pitchFamily="18" charset="0"/>
                <a:ea typeface="Cambria" pitchFamily="18" charset="0"/>
              </a:rPr>
              <a:t>O que estudamos?</a:t>
            </a:r>
          </a:p>
          <a:p>
            <a:pPr marL="285750" indent="-285750">
              <a:lnSpc>
                <a:spcPct val="130000"/>
              </a:lnSpc>
              <a:buSzPct val="100000"/>
              <a:buFont typeface="Arial" panose="020B0604020202020204" pitchFamily="34" charset="0"/>
              <a:buChar char="•"/>
            </a:pPr>
            <a:r>
              <a:rPr lang="pt-BR" sz="3200" dirty="0">
                <a:latin typeface="Cambria" pitchFamily="18" charset="0"/>
                <a:ea typeface="Cambria" pitchFamily="18" charset="0"/>
              </a:rPr>
              <a:t>Quais foram os nossos percursos?</a:t>
            </a:r>
          </a:p>
          <a:p>
            <a:pPr marL="285750" indent="-285750">
              <a:lnSpc>
                <a:spcPct val="130000"/>
              </a:lnSpc>
              <a:buSzPct val="100000"/>
              <a:buFont typeface="Arial" panose="020B0604020202020204" pitchFamily="34" charset="0"/>
              <a:buChar char="•"/>
            </a:pPr>
            <a:r>
              <a:rPr lang="pt-BR" sz="3200" dirty="0">
                <a:latin typeface="Cambria" pitchFamily="18" charset="0"/>
                <a:ea typeface="Cambria" pitchFamily="18" charset="0"/>
              </a:rPr>
              <a:t>O que fazemos hoje?</a:t>
            </a:r>
          </a:p>
          <a:p>
            <a:pPr marL="285750" indent="-285750" algn="just">
              <a:lnSpc>
                <a:spcPct val="130000"/>
              </a:lnSpc>
              <a:buSzPct val="100000"/>
              <a:buFont typeface="Arial" panose="020B0604020202020204" pitchFamily="34" charset="0"/>
              <a:buChar char="•"/>
            </a:pPr>
            <a:r>
              <a:rPr lang="pt-BR" sz="3200" dirty="0">
                <a:latin typeface="Cambria" pitchFamily="18" charset="0"/>
                <a:ea typeface="Cambria" pitchFamily="18" charset="0"/>
              </a:rPr>
              <a:t>Aulas, pesquisa, gestão, atividades extracurriculares... </a:t>
            </a:r>
          </a:p>
          <a:p>
            <a:pPr>
              <a:lnSpc>
                <a:spcPct val="130000"/>
              </a:lnSpc>
              <a:buSzPct val="100000"/>
              <a:buFont typeface="Wingdings" pitchFamily="2" charset="2"/>
              <a:buChar char="Ø"/>
            </a:pPr>
            <a:endParaRPr lang="pt-BR" sz="2000" i="1" dirty="0">
              <a:latin typeface="Cambria" pitchFamily="18" charset="0"/>
              <a:ea typeface="Cambria" pitchFamily="18" charset="0"/>
              <a:cs typeface="Calibri" pitchFamily="34" charset="0"/>
            </a:endParaRP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862138"/>
            <a:ext cx="8207375" cy="4679950"/>
          </a:xfrm>
        </p:spPr>
        <p:txBody>
          <a:bodyPr>
            <a:noAutofit/>
          </a:bodyPr>
          <a:lstStyle/>
          <a:p>
            <a:pPr indent="-173038" algn="just" eaLnBrk="1" hangingPunct="1">
              <a:lnSpc>
                <a:spcPct val="100000"/>
              </a:lnSpc>
              <a:spcBef>
                <a:spcPts val="0"/>
              </a:spcBef>
              <a:buFontTx/>
              <a:buChar char="•"/>
              <a:defRPr/>
            </a:pPr>
            <a:r>
              <a:rPr lang="pt-BR" sz="2400" b="1" dirty="0" smtClean="0">
                <a:latin typeface="Cambria" pitchFamily="18" charset="0"/>
                <a:ea typeface="Cambria" pitchFamily="18" charset="0"/>
              </a:rPr>
              <a:t>"</a:t>
            </a:r>
            <a:r>
              <a:rPr lang="pt-BR" sz="2400" b="1" dirty="0" smtClean="0">
                <a:effectLst>
                  <a:outerShdw blurRad="38100" dist="38100" dir="2700000" algn="tl">
                    <a:srgbClr val="000000">
                      <a:alpha val="43137"/>
                    </a:srgbClr>
                  </a:outerShdw>
                </a:effectLst>
                <a:latin typeface="Cambria" pitchFamily="18" charset="0"/>
                <a:ea typeface="Cambria" pitchFamily="18" charset="0"/>
              </a:rPr>
              <a:t>Nós que aqui estamos por vós esperamos</a:t>
            </a:r>
            <a:r>
              <a:rPr lang="pt-BR" sz="2400" b="1" dirty="0" smtClean="0">
                <a:latin typeface="Cambria" pitchFamily="18" charset="0"/>
                <a:ea typeface="Cambria" pitchFamily="18" charset="0"/>
              </a:rPr>
              <a:t>”: como aproximar pesquisadores em ensino de ciências de professores da escola básica?</a:t>
            </a:r>
          </a:p>
          <a:p>
            <a:pPr indent="-173038" algn="just" eaLnBrk="1" hangingPunct="1">
              <a:lnSpc>
                <a:spcPct val="100000"/>
              </a:lnSpc>
              <a:spcBef>
                <a:spcPts val="0"/>
              </a:spcBef>
              <a:buFont typeface="Arial" pitchFamily="34" charset="0"/>
              <a:buNone/>
              <a:defRPr/>
            </a:pPr>
            <a:r>
              <a:rPr lang="pt-BR" sz="2200" dirty="0" smtClean="0">
                <a:latin typeface="Cambria" pitchFamily="18" charset="0"/>
                <a:ea typeface="Cambria" pitchFamily="18" charset="0"/>
              </a:rPr>
              <a:t>	</a:t>
            </a:r>
            <a:r>
              <a:rPr lang="pt-BR" sz="2000" dirty="0" smtClean="0">
                <a:latin typeface="Cambria" pitchFamily="18" charset="0"/>
                <a:ea typeface="Cambria" pitchFamily="18" charset="0"/>
              </a:rPr>
              <a:t>Anjos, Rôças e Pereira (2018)</a:t>
            </a:r>
          </a:p>
          <a:p>
            <a:pPr indent="-173038" algn="just" eaLnBrk="1" hangingPunct="1">
              <a:lnSpc>
                <a:spcPct val="100000"/>
              </a:lnSpc>
              <a:spcBef>
                <a:spcPts val="0"/>
              </a:spcBef>
              <a:buFont typeface="Arial" pitchFamily="34" charset="0"/>
              <a:buNone/>
              <a:defRPr/>
            </a:pPr>
            <a:r>
              <a:rPr lang="pt-BR" sz="2000" dirty="0" smtClean="0">
                <a:latin typeface="Cambria" pitchFamily="18" charset="0"/>
                <a:ea typeface="Cambria" pitchFamily="18" charset="0"/>
              </a:rPr>
              <a:t>	</a:t>
            </a:r>
            <a:r>
              <a:rPr lang="pt-BR" sz="2000" dirty="0" smtClean="0">
                <a:latin typeface="Cambria" pitchFamily="18" charset="0"/>
                <a:ea typeface="Cambria" pitchFamily="18" charset="0"/>
                <a:hlinkClick r:id="rId2"/>
              </a:rPr>
              <a:t>http://seer.upf.br/index.</a:t>
            </a:r>
            <a:r>
              <a:rPr lang="pt-BR" sz="2000" dirty="0" err="1" smtClean="0">
                <a:latin typeface="Cambria" pitchFamily="18" charset="0"/>
                <a:ea typeface="Cambria" pitchFamily="18" charset="0"/>
                <a:hlinkClick r:id="rId2"/>
              </a:rPr>
              <a:t>php</a:t>
            </a:r>
            <a:r>
              <a:rPr lang="pt-BR" sz="2000" dirty="0" smtClean="0">
                <a:latin typeface="Cambria" pitchFamily="18" charset="0"/>
                <a:ea typeface="Cambria" pitchFamily="18" charset="0"/>
                <a:hlinkClick r:id="rId2"/>
              </a:rPr>
              <a:t>/</a:t>
            </a:r>
            <a:r>
              <a:rPr lang="pt-BR" sz="2000" dirty="0" err="1" smtClean="0">
                <a:latin typeface="Cambria" pitchFamily="18" charset="0"/>
                <a:ea typeface="Cambria" pitchFamily="18" charset="0"/>
                <a:hlinkClick r:id="rId2"/>
              </a:rPr>
              <a:t>rep</a:t>
            </a:r>
            <a:r>
              <a:rPr lang="pt-BR" sz="2000" dirty="0" smtClean="0">
                <a:latin typeface="Cambria" pitchFamily="18" charset="0"/>
                <a:ea typeface="Cambria" pitchFamily="18" charset="0"/>
                <a:hlinkClick r:id="rId2"/>
              </a:rPr>
              <a:t>/</a:t>
            </a:r>
            <a:r>
              <a:rPr lang="pt-BR" sz="2000" dirty="0" err="1" smtClean="0">
                <a:latin typeface="Cambria" pitchFamily="18" charset="0"/>
                <a:ea typeface="Cambria" pitchFamily="18" charset="0"/>
                <a:hlinkClick r:id="rId2"/>
              </a:rPr>
              <a:t>article</a:t>
            </a:r>
            <a:r>
              <a:rPr lang="pt-BR" sz="2000" dirty="0" smtClean="0">
                <a:latin typeface="Cambria" pitchFamily="18" charset="0"/>
                <a:ea typeface="Cambria" pitchFamily="18" charset="0"/>
                <a:hlinkClick r:id="rId2"/>
              </a:rPr>
              <a:t>/</a:t>
            </a:r>
            <a:r>
              <a:rPr lang="pt-BR" sz="2000" dirty="0" err="1" smtClean="0">
                <a:latin typeface="Cambria" pitchFamily="18" charset="0"/>
                <a:ea typeface="Cambria" pitchFamily="18" charset="0"/>
                <a:hlinkClick r:id="rId2"/>
              </a:rPr>
              <a:t>view</a:t>
            </a:r>
            <a:r>
              <a:rPr lang="pt-BR" sz="2000" dirty="0" smtClean="0">
                <a:latin typeface="Cambria" pitchFamily="18" charset="0"/>
                <a:ea typeface="Cambria" pitchFamily="18" charset="0"/>
                <a:hlinkClick r:id="rId2"/>
              </a:rPr>
              <a:t>/8177</a:t>
            </a:r>
            <a:endParaRPr lang="pt-BR" sz="2400" dirty="0" smtClean="0">
              <a:latin typeface="Cambria" pitchFamily="18" charset="0"/>
              <a:ea typeface="Cambria" pitchFamily="18" charset="0"/>
            </a:endParaRPr>
          </a:p>
          <a:p>
            <a:pPr indent="-173038" algn="just" eaLnBrk="1" hangingPunct="1">
              <a:lnSpc>
                <a:spcPct val="110000"/>
              </a:lnSpc>
              <a:buFont typeface="Arial" pitchFamily="34" charset="0"/>
              <a:buNone/>
              <a:defRPr/>
            </a:pPr>
            <a:endParaRPr lang="pt-BR" sz="1600" dirty="0" smtClean="0">
              <a:effectLst>
                <a:outerShdw blurRad="38100" dist="38100" dir="2700000" algn="tl">
                  <a:srgbClr val="000000">
                    <a:alpha val="43137"/>
                  </a:srgbClr>
                </a:outerShdw>
              </a:effectLst>
              <a:latin typeface="Cambria" pitchFamily="18" charset="0"/>
              <a:ea typeface="Cambria" pitchFamily="18" charset="0"/>
            </a:endParaRPr>
          </a:p>
          <a:p>
            <a:pPr indent="-173038" algn="just" eaLnBrk="1" hangingPunct="1">
              <a:lnSpc>
                <a:spcPct val="110000"/>
              </a:lnSpc>
              <a:buFontTx/>
              <a:buChar char="•"/>
              <a:defRPr/>
            </a:pPr>
            <a:r>
              <a:rPr lang="pt-BR" sz="2200" b="1" dirty="0" smtClean="0">
                <a:latin typeface="Cambria" pitchFamily="18" charset="0"/>
                <a:ea typeface="Cambria" pitchFamily="18" charset="0"/>
              </a:rPr>
              <a:t>"</a:t>
            </a:r>
            <a:r>
              <a:rPr lang="pt-BR" sz="2200" b="1" dirty="0" smtClean="0">
                <a:effectLst>
                  <a:outerShdw blurRad="38100" dist="38100" dir="2700000" algn="tl">
                    <a:srgbClr val="000000">
                      <a:alpha val="43137"/>
                    </a:srgbClr>
                  </a:outerShdw>
                </a:effectLst>
                <a:latin typeface="Cambria" pitchFamily="18" charset="0"/>
                <a:ea typeface="Cambria" pitchFamily="18" charset="0"/>
              </a:rPr>
              <a:t>Esquece tudo o que te disse</a:t>
            </a:r>
            <a:r>
              <a:rPr lang="pt-BR" sz="2200" b="1" dirty="0" smtClean="0">
                <a:latin typeface="Cambria" pitchFamily="18" charset="0"/>
                <a:ea typeface="Cambria" pitchFamily="18" charset="0"/>
              </a:rPr>
              <a:t>": os mestrados profissionais de excelência da área de ensino e o que esperar de um doutorado profissional </a:t>
            </a:r>
          </a:p>
          <a:p>
            <a:pPr indent="-173038" algn="just" eaLnBrk="1" hangingPunct="1">
              <a:lnSpc>
                <a:spcPct val="100000"/>
              </a:lnSpc>
              <a:spcBef>
                <a:spcPts val="0"/>
              </a:spcBef>
              <a:buFont typeface="Arial" pitchFamily="34" charset="0"/>
              <a:buNone/>
              <a:defRPr/>
            </a:pPr>
            <a:r>
              <a:rPr lang="pt-BR" sz="1800" b="1" i="1" dirty="0" smtClean="0">
                <a:latin typeface="Cambria" pitchFamily="18" charset="0"/>
                <a:ea typeface="Cambria" pitchFamily="18" charset="0"/>
              </a:rPr>
              <a:t>	</a:t>
            </a:r>
            <a:r>
              <a:rPr lang="pt-BR" sz="2000" dirty="0" smtClean="0">
                <a:latin typeface="Cambria" pitchFamily="18" charset="0"/>
                <a:ea typeface="Cambria" pitchFamily="18" charset="0"/>
              </a:rPr>
              <a:t>Rôças, Pereira e Moreira (2018)</a:t>
            </a:r>
          </a:p>
          <a:p>
            <a:pPr indent="-173038" algn="just" eaLnBrk="1" hangingPunct="1">
              <a:lnSpc>
                <a:spcPct val="100000"/>
              </a:lnSpc>
              <a:spcBef>
                <a:spcPts val="0"/>
              </a:spcBef>
              <a:buFont typeface="Arial" pitchFamily="34" charset="0"/>
              <a:buNone/>
              <a:defRPr/>
            </a:pPr>
            <a:r>
              <a:rPr lang="pt-BR" sz="2000" dirty="0" smtClean="0">
                <a:latin typeface="Cambria" pitchFamily="18" charset="0"/>
                <a:ea typeface="Cambria" pitchFamily="18" charset="0"/>
              </a:rPr>
              <a:t>	</a:t>
            </a:r>
            <a:r>
              <a:rPr lang="pt-BR" sz="2000" dirty="0" smtClean="0">
                <a:latin typeface="Cambria" pitchFamily="18" charset="0"/>
                <a:ea typeface="Cambria" pitchFamily="18" charset="0"/>
                <a:hlinkClick r:id="rId3"/>
              </a:rPr>
              <a:t>http://dx.doi.org/10.31512/</a:t>
            </a:r>
            <a:r>
              <a:rPr lang="pt-BR" sz="2000" dirty="0" err="1" smtClean="0">
                <a:latin typeface="Cambria" pitchFamily="18" charset="0"/>
                <a:ea typeface="Cambria" pitchFamily="18" charset="0"/>
                <a:hlinkClick r:id="rId3"/>
              </a:rPr>
              <a:t>encitec</a:t>
            </a:r>
            <a:r>
              <a:rPr lang="pt-BR" sz="2000" dirty="0" smtClean="0">
                <a:latin typeface="Cambria" pitchFamily="18" charset="0"/>
                <a:ea typeface="Cambria" pitchFamily="18" charset="0"/>
                <a:hlinkClick r:id="rId3"/>
              </a:rPr>
              <a:t>.v8i1.2624</a:t>
            </a:r>
            <a:endParaRPr lang="pt-BR" sz="1800" dirty="0" smtClean="0">
              <a:latin typeface="Cambria" pitchFamily="18" charset="0"/>
              <a:ea typeface="Cambria" pitchFamily="18" charset="0"/>
            </a:endParaRPr>
          </a:p>
        </p:txBody>
      </p:sp>
      <p:sp>
        <p:nvSpPr>
          <p:cNvPr id="7" name="Retângulo 6"/>
          <p:cNvSpPr>
            <a:spLocks noChangeArrowheads="1"/>
          </p:cNvSpPr>
          <p:nvPr/>
        </p:nvSpPr>
        <p:spPr bwMode="auto">
          <a:xfrm>
            <a:off x="1900238" y="1041400"/>
            <a:ext cx="5264150" cy="708025"/>
          </a:xfrm>
          <a:prstGeom prst="rect">
            <a:avLst/>
          </a:prstGeom>
          <a:noFill/>
          <a:ln w="9525">
            <a:noFill/>
            <a:miter lim="800000"/>
            <a:headEnd/>
            <a:tailEnd/>
          </a:ln>
        </p:spPr>
        <p:txBody>
          <a:bodyPr>
            <a:spAutoFit/>
          </a:bodyPr>
          <a:lstStyle/>
          <a:p>
            <a:pPr algn="ctr" eaLnBrk="1" hangingPunct="1">
              <a:defRPr/>
            </a:pPr>
            <a:r>
              <a:rPr lang="pt-BR" sz="4000" b="1" dirty="0">
                <a:solidFill>
                  <a:srgbClr val="006600"/>
                </a:solidFill>
                <a:latin typeface="Cambria" pitchFamily="18" charset="0"/>
                <a:ea typeface="Cambria" pitchFamily="18" charset="0"/>
              </a:rPr>
              <a:t>(somos inquietos!)</a:t>
            </a:r>
            <a:endParaRPr lang="pt-BR" sz="4000" dirty="0">
              <a:solidFill>
                <a:srgbClr val="006600"/>
              </a:solidFill>
              <a:latin typeface="Cambria" pitchFamily="18" charset="0"/>
              <a:ea typeface="Cambria" pitchFamily="18" charset="0"/>
            </a:endParaRPr>
          </a:p>
        </p:txBody>
      </p:sp>
      <p:sp>
        <p:nvSpPr>
          <p:cNvPr id="4" name="Retângulo 3"/>
          <p:cNvSpPr>
            <a:spLocks noChangeArrowheads="1"/>
          </p:cNvSpPr>
          <p:nvPr/>
        </p:nvSpPr>
        <p:spPr bwMode="auto">
          <a:xfrm>
            <a:off x="1900238" y="231775"/>
            <a:ext cx="5264150" cy="708025"/>
          </a:xfrm>
          <a:prstGeom prst="rect">
            <a:avLst/>
          </a:prstGeom>
          <a:noFill/>
          <a:ln w="9525">
            <a:noFill/>
            <a:miter lim="800000"/>
            <a:headEnd/>
            <a:tailEnd/>
          </a:ln>
        </p:spPr>
        <p:txBody>
          <a:bodyPr>
            <a:spAutoFit/>
          </a:bodyPr>
          <a:lstStyle/>
          <a:p>
            <a:pPr algn="ctr" eaLnBrk="1" hangingPunct="1">
              <a:defRPr/>
            </a:pPr>
            <a:r>
              <a:rPr lang="pt-BR" sz="4000" b="1" dirty="0">
                <a:solidFill>
                  <a:srgbClr val="006600"/>
                </a:solidFill>
                <a:latin typeface="Cambria" pitchFamily="18" charset="0"/>
                <a:ea typeface="Cambria" pitchFamily="18" charset="0"/>
              </a:rPr>
              <a:t>PARA CONTRIBUIR...</a:t>
            </a:r>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a:spLocks noChangeArrowheads="1"/>
          </p:cNvSpPr>
          <p:nvPr/>
        </p:nvSpPr>
        <p:spPr bwMode="auto">
          <a:xfrm>
            <a:off x="1900238" y="231638"/>
            <a:ext cx="5264150" cy="707886"/>
          </a:xfrm>
          <a:prstGeom prst="rect">
            <a:avLst/>
          </a:prstGeom>
          <a:noFill/>
          <a:ln w="9525">
            <a:noFill/>
            <a:miter lim="800000"/>
            <a:headEnd/>
            <a:tailEnd/>
          </a:ln>
        </p:spPr>
        <p:txBody>
          <a:bodyPr>
            <a:spAutoFit/>
          </a:bodyPr>
          <a:lstStyle/>
          <a:p>
            <a:pPr algn="ctr" eaLnBrk="1" hangingPunct="1"/>
            <a:r>
              <a:rPr lang="pt-BR" sz="4000" b="1" dirty="0" smtClean="0">
                <a:solidFill>
                  <a:srgbClr val="006600"/>
                </a:solidFill>
                <a:latin typeface="Cambria" pitchFamily="18" charset="0"/>
              </a:rPr>
              <a:t>PARA INCITAR...</a:t>
            </a:r>
            <a:endParaRPr lang="pt-BR" sz="4000" dirty="0">
              <a:solidFill>
                <a:srgbClr val="006600"/>
              </a:solidFill>
              <a:latin typeface="Cambria" pitchFamily="18" charset="0"/>
            </a:endParaRPr>
          </a:p>
        </p:txBody>
      </p:sp>
      <p:sp>
        <p:nvSpPr>
          <p:cNvPr id="25" name="Content Placeholder 2"/>
          <p:cNvSpPr>
            <a:spLocks noGrp="1"/>
          </p:cNvSpPr>
          <p:nvPr>
            <p:ph idx="1"/>
          </p:nvPr>
        </p:nvSpPr>
        <p:spPr>
          <a:xfrm>
            <a:off x="433450" y="1033152"/>
            <a:ext cx="8461170" cy="6062348"/>
          </a:xfrm>
        </p:spPr>
        <p:txBody>
          <a:bodyPr wrap="square" numCol="1" anchor="t" anchorCtr="0" compatLnSpc="1">
            <a:prstTxWarp prst="textNoShape">
              <a:avLst/>
            </a:prstTxWarp>
            <a:noAutofit/>
          </a:bodyPr>
          <a:lstStyle/>
          <a:p>
            <a:pPr indent="-173038" algn="just">
              <a:lnSpc>
                <a:spcPct val="120000"/>
              </a:lnSpc>
              <a:buFontTx/>
              <a:buChar char="•"/>
            </a:pPr>
            <a:r>
              <a:rPr lang="pt-BR" sz="2200" dirty="0" smtClean="0">
                <a:latin typeface="Cambria" pitchFamily="18" charset="0"/>
              </a:rPr>
              <a:t>Sob a perspectiva do “quanto vale ou é por quilo?”, são os MP os mais analisados e discutidos (Moreira, 2004; Rôças </a:t>
            </a:r>
            <a:r>
              <a:rPr lang="pt-BR" sz="2200" i="1" dirty="0" smtClean="0">
                <a:latin typeface="Cambria" pitchFamily="18" charset="0"/>
              </a:rPr>
              <a:t>et al</a:t>
            </a:r>
            <a:r>
              <a:rPr lang="pt-BR" sz="2200" dirty="0" smtClean="0">
                <a:latin typeface="Cambria" pitchFamily="18" charset="0"/>
              </a:rPr>
              <a:t>., 2011; </a:t>
            </a:r>
            <a:r>
              <a:rPr lang="pt-BR" sz="2200" dirty="0" err="1" smtClean="0">
                <a:latin typeface="Cambria" pitchFamily="18" charset="0"/>
              </a:rPr>
              <a:t>Cevallos</a:t>
            </a:r>
            <a:r>
              <a:rPr lang="pt-BR" sz="2200" dirty="0" smtClean="0">
                <a:latin typeface="Cambria" pitchFamily="18" charset="0"/>
              </a:rPr>
              <a:t> e Passos, 2012; Brandão, </a:t>
            </a:r>
            <a:r>
              <a:rPr lang="pt-BR" sz="2200" dirty="0" err="1" smtClean="0">
                <a:latin typeface="Cambria" pitchFamily="18" charset="0"/>
              </a:rPr>
              <a:t>Decacche-Maia</a:t>
            </a:r>
            <a:r>
              <a:rPr lang="pt-BR" sz="2200" dirty="0" smtClean="0">
                <a:latin typeface="Cambria" pitchFamily="18" charset="0"/>
              </a:rPr>
              <a:t> e Bomfim, 2013; Vilela e Batista, 2015; Villani, 2016), sendo constantemente contrapostos quanto ao seu escopo e produção.</a:t>
            </a:r>
          </a:p>
          <a:p>
            <a:pPr indent="-173038" algn="just">
              <a:lnSpc>
                <a:spcPct val="120000"/>
              </a:lnSpc>
              <a:buNone/>
            </a:pPr>
            <a:endParaRPr lang="pt-BR" sz="900" dirty="0" smtClean="0">
              <a:latin typeface="Cambria" pitchFamily="18" charset="0"/>
            </a:endParaRPr>
          </a:p>
          <a:p>
            <a:pPr indent="-173038" algn="just">
              <a:lnSpc>
                <a:spcPct val="120000"/>
              </a:lnSpc>
              <a:buFontTx/>
              <a:buChar char="•"/>
            </a:pPr>
            <a:r>
              <a:rPr lang="pt-BR" sz="2200" dirty="0" smtClean="0">
                <a:latin typeface="Cambria" pitchFamily="18" charset="0"/>
              </a:rPr>
              <a:t>Considerando o volume dedicado à compreensão do papel dos MP aliada à ausência (ou baixa) produção de artigos oriundos de pesquisas que se debrucem sobre os MA e DA </a:t>
            </a:r>
            <a:r>
              <a:rPr lang="pt-BR" sz="2200" dirty="0" smtClean="0">
                <a:latin typeface="Cambria" pitchFamily="18" charset="0"/>
                <a:sym typeface="Wingdings" pitchFamily="2" charset="2"/>
              </a:rPr>
              <a:t> </a:t>
            </a:r>
            <a:r>
              <a:rPr lang="pt-BR" sz="2200" dirty="0" smtClean="0">
                <a:latin typeface="Cambria" pitchFamily="18" charset="0"/>
              </a:rPr>
              <a:t>o estranhamento e preconceito quanto aos MP ainda não foi totalmente resolvido.</a:t>
            </a:r>
          </a:p>
          <a:p>
            <a:pPr lvl="5" indent="-173038" algn="just">
              <a:lnSpc>
                <a:spcPct val="120000"/>
              </a:lnSpc>
              <a:buFontTx/>
              <a:buChar char="•"/>
            </a:pPr>
            <a:r>
              <a:rPr lang="pt-BR" sz="2200" dirty="0" smtClean="0">
                <a:latin typeface="Cambria" pitchFamily="18" charset="0"/>
              </a:rPr>
              <a:t>Diante desse cenário: </a:t>
            </a:r>
            <a:r>
              <a:rPr lang="pt-BR" sz="2200" dirty="0" smtClean="0">
                <a:effectLst>
                  <a:outerShdw blurRad="38100" dist="38100" dir="2700000" algn="tl">
                    <a:srgbClr val="000000">
                      <a:alpha val="43137"/>
                    </a:srgbClr>
                  </a:outerShdw>
                </a:effectLst>
                <a:latin typeface="Cambria" pitchFamily="18" charset="0"/>
              </a:rPr>
              <a:t>e o Doutorado Profissional?</a:t>
            </a:r>
          </a:p>
          <a:p>
            <a:pPr marL="3763963" lvl="5" indent="-355600" algn="just">
              <a:lnSpc>
                <a:spcPct val="120000"/>
              </a:lnSpc>
              <a:buFont typeface="Courier New" pitchFamily="49" charset="0"/>
              <a:buChar char="o"/>
            </a:pPr>
            <a:r>
              <a:rPr lang="pt-BR" sz="2200" dirty="0" smtClean="0">
                <a:effectLst>
                  <a:outerShdw blurRad="38100" dist="38100" dir="2700000" algn="tl">
                    <a:srgbClr val="000000">
                      <a:alpha val="43137"/>
                    </a:srgbClr>
                  </a:outerShdw>
                </a:effectLst>
                <a:latin typeface="Cambria" pitchFamily="18" charset="0"/>
              </a:rPr>
              <a:t>O que se espera? Como se avalia?</a:t>
            </a:r>
          </a:p>
          <a:p>
            <a:pPr marL="3763963" lvl="5" indent="-355600" algn="just">
              <a:lnSpc>
                <a:spcPct val="120000"/>
              </a:lnSpc>
              <a:buFont typeface="Courier New" pitchFamily="49" charset="0"/>
              <a:buChar char="o"/>
            </a:pPr>
            <a:r>
              <a:rPr lang="pt-BR" sz="2200" dirty="0" smtClean="0">
                <a:effectLst>
                  <a:outerShdw blurRad="38100" dist="38100" dir="2700000" algn="tl">
                    <a:srgbClr val="000000">
                      <a:alpha val="43137"/>
                    </a:srgbClr>
                  </a:outerShdw>
                </a:effectLst>
                <a:latin typeface="Cambria" pitchFamily="18" charset="0"/>
              </a:rPr>
              <a:t>E a tese e produto educacional?</a:t>
            </a:r>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238" y="1417637"/>
            <a:ext cx="7221537" cy="4937125"/>
          </a:xfrm>
          <a:prstGeom prst="rect">
            <a:avLst/>
          </a:prstGeom>
        </p:spPr>
        <p:txBody>
          <a:bodyPr wrap="square" numCol="1" anchor="t" anchorCtr="0" compatLnSpc="1">
            <a:prstTxWarp prst="textNoShape">
              <a:avLst/>
            </a:prstTxWarp>
            <a:normAutofit/>
          </a:bodyPr>
          <a:lstStyle/>
          <a:p>
            <a:pPr lvl="1" indent="-273050" algn="just" eaLnBrk="1" hangingPunct="1">
              <a:lnSpc>
                <a:spcPct val="90000"/>
              </a:lnSpc>
              <a:buFont typeface="Wingdings 2" pitchFamily="18" charset="2"/>
              <a:buChar char=""/>
            </a:pPr>
            <a:r>
              <a:rPr lang="pt-BR" sz="2400" dirty="0">
                <a:latin typeface="Cambria" pitchFamily="18" charset="0"/>
              </a:rPr>
              <a:t>Entender o </a:t>
            </a:r>
            <a:r>
              <a:rPr lang="pt-BR" sz="2400" dirty="0" err="1">
                <a:latin typeface="Cambria" pitchFamily="18" charset="0"/>
              </a:rPr>
              <a:t>imagin</a:t>
            </a:r>
            <a:r>
              <a:rPr lang="en-US" sz="2400" dirty="0" err="1">
                <a:latin typeface="Cambria" pitchFamily="18" charset="0"/>
              </a:rPr>
              <a:t>ário</a:t>
            </a:r>
            <a:r>
              <a:rPr lang="en-US" sz="2400" dirty="0">
                <a:latin typeface="Cambria" pitchFamily="18" charset="0"/>
              </a:rPr>
              <a:t> da CAPES é </a:t>
            </a:r>
            <a:r>
              <a:rPr lang="en-US" sz="2400" dirty="0" err="1">
                <a:latin typeface="Cambria" pitchFamily="18" charset="0"/>
              </a:rPr>
              <a:t>tarefa</a:t>
            </a:r>
            <a:r>
              <a:rPr lang="en-US" sz="2400" dirty="0">
                <a:latin typeface="Cambria" pitchFamily="18" charset="0"/>
              </a:rPr>
              <a:t> </a:t>
            </a:r>
            <a:r>
              <a:rPr lang="en-US" sz="2400" dirty="0" err="1">
                <a:latin typeface="Cambria" pitchFamily="18" charset="0"/>
              </a:rPr>
              <a:t>árdua</a:t>
            </a:r>
            <a:r>
              <a:rPr lang="en-US" sz="2400" dirty="0">
                <a:latin typeface="Cambria" pitchFamily="18" charset="0"/>
              </a:rPr>
              <a:t>, mas </a:t>
            </a:r>
            <a:r>
              <a:rPr lang="en-US" sz="2400" dirty="0" err="1">
                <a:latin typeface="Cambria" pitchFamily="18" charset="0"/>
              </a:rPr>
              <a:t>essencial</a:t>
            </a:r>
            <a:r>
              <a:rPr lang="en-US" sz="2400" dirty="0" smtClean="0">
                <a:latin typeface="Cambria" pitchFamily="18" charset="0"/>
              </a:rPr>
              <a:t>!</a:t>
            </a:r>
            <a:endParaRPr lang="pt-BR" sz="2400" dirty="0">
              <a:latin typeface="Cambria" pitchFamily="18" charset="0"/>
            </a:endParaRPr>
          </a:p>
          <a:p>
            <a:pPr lvl="1" indent="-273050" algn="just" eaLnBrk="1" hangingPunct="1">
              <a:lnSpc>
                <a:spcPct val="90000"/>
              </a:lnSpc>
              <a:buFont typeface="Wingdings 2" pitchFamily="18" charset="2"/>
              <a:buChar char=""/>
            </a:pPr>
            <a:endParaRPr lang="pt-BR" sz="2400" dirty="0">
              <a:solidFill>
                <a:schemeClr val="tx1"/>
              </a:solidFill>
              <a:latin typeface="Cambria" pitchFamily="18" charset="0"/>
            </a:endParaRPr>
          </a:p>
          <a:p>
            <a:pPr lvl="1" indent="-273050" algn="just">
              <a:lnSpc>
                <a:spcPct val="90000"/>
              </a:lnSpc>
              <a:buFont typeface="Wingdings 2" pitchFamily="18" charset="2"/>
              <a:buChar char=""/>
            </a:pPr>
            <a:r>
              <a:rPr lang="pt-BR" sz="2400" dirty="0">
                <a:solidFill>
                  <a:schemeClr val="tx1"/>
                </a:solidFill>
                <a:latin typeface="Cambria" pitchFamily="18" charset="0"/>
              </a:rPr>
              <a:t>Conhecer as nomenclaturas, conhecer os documentos de </a:t>
            </a:r>
            <a:r>
              <a:rPr lang="en-US" sz="2400" dirty="0" err="1">
                <a:solidFill>
                  <a:schemeClr val="tx1"/>
                </a:solidFill>
                <a:latin typeface="Cambria" pitchFamily="18" charset="0"/>
              </a:rPr>
              <a:t>área</a:t>
            </a:r>
            <a:r>
              <a:rPr lang="en-US" sz="2400" dirty="0">
                <a:solidFill>
                  <a:schemeClr val="tx1"/>
                </a:solidFill>
                <a:latin typeface="Cambria" pitchFamily="18" charset="0"/>
              </a:rPr>
              <a:t>, as </a:t>
            </a:r>
            <a:r>
              <a:rPr lang="en-US" sz="2400" dirty="0" err="1">
                <a:solidFill>
                  <a:schemeClr val="tx1"/>
                </a:solidFill>
                <a:latin typeface="Cambria" pitchFamily="18" charset="0"/>
              </a:rPr>
              <a:t>portarias</a:t>
            </a:r>
            <a:r>
              <a:rPr lang="en-US" sz="2400" dirty="0">
                <a:solidFill>
                  <a:schemeClr val="tx1"/>
                </a:solidFill>
                <a:latin typeface="Cambria" pitchFamily="18" charset="0"/>
              </a:rPr>
              <a:t>, </a:t>
            </a:r>
            <a:r>
              <a:rPr lang="en-US" sz="2400" dirty="0" err="1">
                <a:solidFill>
                  <a:schemeClr val="tx1"/>
                </a:solidFill>
                <a:latin typeface="Cambria" pitchFamily="18" charset="0"/>
              </a:rPr>
              <a:t>entender</a:t>
            </a:r>
            <a:r>
              <a:rPr lang="en-US" sz="2400" dirty="0">
                <a:solidFill>
                  <a:schemeClr val="tx1"/>
                </a:solidFill>
                <a:latin typeface="Cambria" pitchFamily="18" charset="0"/>
              </a:rPr>
              <a:t> </a:t>
            </a:r>
            <a:r>
              <a:rPr lang="en-US" sz="2400" dirty="0" err="1">
                <a:solidFill>
                  <a:schemeClr val="tx1"/>
                </a:solidFill>
                <a:latin typeface="Cambria" pitchFamily="18" charset="0"/>
              </a:rPr>
              <a:t>os</a:t>
            </a:r>
            <a:r>
              <a:rPr lang="en-US" sz="2400" dirty="0">
                <a:solidFill>
                  <a:schemeClr val="tx1"/>
                </a:solidFill>
                <a:latin typeface="Cambria" pitchFamily="18" charset="0"/>
              </a:rPr>
              <a:t> </a:t>
            </a:r>
            <a:r>
              <a:rPr lang="en-US" sz="2400" dirty="0" err="1">
                <a:solidFill>
                  <a:schemeClr val="tx1"/>
                </a:solidFill>
                <a:latin typeface="Cambria" pitchFamily="18" charset="0"/>
              </a:rPr>
              <a:t>parâmetros</a:t>
            </a:r>
            <a:r>
              <a:rPr lang="en-US" sz="2400" dirty="0">
                <a:solidFill>
                  <a:schemeClr val="tx1"/>
                </a:solidFill>
                <a:latin typeface="Cambria" pitchFamily="18" charset="0"/>
              </a:rPr>
              <a:t> e </a:t>
            </a:r>
            <a:r>
              <a:rPr lang="en-US" sz="2400" dirty="0" err="1">
                <a:solidFill>
                  <a:schemeClr val="tx1"/>
                </a:solidFill>
                <a:latin typeface="Cambria" pitchFamily="18" charset="0"/>
              </a:rPr>
              <a:t>indicadores</a:t>
            </a:r>
            <a:r>
              <a:rPr lang="en-US" sz="2400" dirty="0">
                <a:solidFill>
                  <a:schemeClr val="tx1"/>
                </a:solidFill>
                <a:latin typeface="Cambria" pitchFamily="18" charset="0"/>
              </a:rPr>
              <a:t> </a:t>
            </a:r>
            <a:r>
              <a:rPr lang="en-US" sz="2400" dirty="0" err="1" smtClean="0">
                <a:solidFill>
                  <a:schemeClr val="tx1"/>
                </a:solidFill>
                <a:latin typeface="Cambria" pitchFamily="18" charset="0"/>
              </a:rPr>
              <a:t>parece</a:t>
            </a:r>
            <a:r>
              <a:rPr lang="en-US" sz="2400" dirty="0" smtClean="0">
                <a:solidFill>
                  <a:schemeClr val="tx1"/>
                </a:solidFill>
                <a:latin typeface="Cambria" pitchFamily="18" charset="0"/>
              </a:rPr>
              <a:t> ser </a:t>
            </a:r>
            <a:r>
              <a:rPr lang="en-US" sz="2400" dirty="0" err="1" smtClean="0">
                <a:solidFill>
                  <a:schemeClr val="tx1"/>
                </a:solidFill>
                <a:latin typeface="Cambria" pitchFamily="18" charset="0"/>
              </a:rPr>
              <a:t>tarefa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para</a:t>
            </a:r>
            <a:r>
              <a:rPr lang="en-US" sz="2400" dirty="0" smtClean="0">
                <a:solidFill>
                  <a:schemeClr val="tx1"/>
                </a:solidFill>
                <a:latin typeface="Cambria" pitchFamily="18" charset="0"/>
              </a:rPr>
              <a:t> </a:t>
            </a:r>
            <a:r>
              <a:rPr lang="en-US" sz="2400" dirty="0" err="1">
                <a:solidFill>
                  <a:schemeClr val="tx1"/>
                </a:solidFill>
                <a:latin typeface="Cambria" pitchFamily="18" charset="0"/>
              </a:rPr>
              <a:t>os</a:t>
            </a:r>
            <a:r>
              <a:rPr lang="en-US" sz="2400" dirty="0">
                <a:solidFill>
                  <a:schemeClr val="tx1"/>
                </a:solidFill>
                <a:latin typeface="Cambria" pitchFamily="18" charset="0"/>
              </a:rPr>
              <a:t> </a:t>
            </a:r>
            <a:r>
              <a:rPr lang="en-US" sz="2400" dirty="0" smtClean="0">
                <a:solidFill>
                  <a:schemeClr val="tx1"/>
                </a:solidFill>
                <a:latin typeface="Cambria" pitchFamily="18" charset="0"/>
              </a:rPr>
              <a:t>“fortes” e primordial </a:t>
            </a:r>
            <a:r>
              <a:rPr lang="en-US" sz="2400" dirty="0">
                <a:solidFill>
                  <a:schemeClr val="tx1"/>
                </a:solidFill>
                <a:latin typeface="Cambria" pitchFamily="18" charset="0"/>
              </a:rPr>
              <a:t>para </a:t>
            </a:r>
            <a:r>
              <a:rPr lang="en-US" sz="2400" dirty="0" err="1">
                <a:solidFill>
                  <a:schemeClr val="tx1"/>
                </a:solidFill>
                <a:latin typeface="Cambria" pitchFamily="18" charset="0"/>
              </a:rPr>
              <a:t>os</a:t>
            </a:r>
            <a:r>
              <a:rPr lang="en-US" sz="2400" dirty="0">
                <a:solidFill>
                  <a:schemeClr val="tx1"/>
                </a:solidFill>
                <a:latin typeface="Cambria" pitchFamily="18" charset="0"/>
              </a:rPr>
              <a:t> </a:t>
            </a:r>
            <a:r>
              <a:rPr lang="en-US" sz="2400" dirty="0" smtClean="0">
                <a:solidFill>
                  <a:schemeClr val="tx1"/>
                </a:solidFill>
                <a:latin typeface="Cambria" pitchFamily="18" charset="0"/>
              </a:rPr>
              <a:t>“</a:t>
            </a:r>
            <a:r>
              <a:rPr lang="en-US" sz="2400" dirty="0" err="1" smtClean="0">
                <a:solidFill>
                  <a:schemeClr val="tx1"/>
                </a:solidFill>
                <a:latin typeface="Cambria" pitchFamily="18" charset="0"/>
              </a:rPr>
              <a:t>fracos</a:t>
            </a:r>
            <a:r>
              <a:rPr lang="en-US" sz="2400" dirty="0" smtClean="0">
                <a:solidFill>
                  <a:schemeClr val="tx1"/>
                </a:solidFill>
                <a:latin typeface="Cambria" pitchFamily="18" charset="0"/>
              </a:rPr>
              <a:t>”, </a:t>
            </a:r>
            <a:r>
              <a:rPr lang="en-US" sz="2400" dirty="0" err="1">
                <a:solidFill>
                  <a:schemeClr val="tx1"/>
                </a:solidFill>
                <a:latin typeface="Cambria" pitchFamily="18" charset="0"/>
              </a:rPr>
              <a:t>pois</a:t>
            </a:r>
            <a:r>
              <a:rPr lang="en-US" sz="2400" dirty="0">
                <a:solidFill>
                  <a:schemeClr val="tx1"/>
                </a:solidFill>
                <a:latin typeface="Cambria" pitchFamily="18" charset="0"/>
              </a:rPr>
              <a:t> </a:t>
            </a:r>
            <a:r>
              <a:rPr lang="en-US" sz="2400" dirty="0" err="1">
                <a:solidFill>
                  <a:schemeClr val="tx1"/>
                </a:solidFill>
                <a:latin typeface="Cambria" pitchFamily="18" charset="0"/>
              </a:rPr>
              <a:t>muita</a:t>
            </a:r>
            <a:r>
              <a:rPr lang="en-US" sz="2400" dirty="0">
                <a:solidFill>
                  <a:schemeClr val="tx1"/>
                </a:solidFill>
                <a:latin typeface="Cambria" pitchFamily="18" charset="0"/>
              </a:rPr>
              <a:t> </a:t>
            </a:r>
            <a:r>
              <a:rPr lang="en-US" sz="2400" dirty="0" err="1">
                <a:solidFill>
                  <a:schemeClr val="tx1"/>
                </a:solidFill>
                <a:latin typeface="Cambria" pitchFamily="18" charset="0"/>
              </a:rPr>
              <a:t>gente</a:t>
            </a:r>
            <a:r>
              <a:rPr lang="en-US" sz="2400" dirty="0">
                <a:solidFill>
                  <a:schemeClr val="tx1"/>
                </a:solidFill>
                <a:latin typeface="Cambria" pitchFamily="18" charset="0"/>
              </a:rPr>
              <a:t> boa </a:t>
            </a:r>
            <a:r>
              <a:rPr lang="en-US" sz="2400" dirty="0" err="1">
                <a:solidFill>
                  <a:schemeClr val="tx1"/>
                </a:solidFill>
                <a:latin typeface="Cambria" pitchFamily="18" charset="0"/>
              </a:rPr>
              <a:t>só</a:t>
            </a:r>
            <a:r>
              <a:rPr lang="en-US" sz="2400" dirty="0">
                <a:solidFill>
                  <a:schemeClr val="tx1"/>
                </a:solidFill>
                <a:latin typeface="Cambria" pitchFamily="18" charset="0"/>
              </a:rPr>
              <a:t> </a:t>
            </a:r>
            <a:r>
              <a:rPr lang="en-US" sz="2400" dirty="0" err="1">
                <a:solidFill>
                  <a:schemeClr val="tx1"/>
                </a:solidFill>
                <a:latin typeface="Cambria" pitchFamily="18" charset="0"/>
              </a:rPr>
              <a:t>virou</a:t>
            </a:r>
            <a:r>
              <a:rPr lang="en-US" sz="2400" dirty="0">
                <a:solidFill>
                  <a:schemeClr val="tx1"/>
                </a:solidFill>
                <a:latin typeface="Cambria" pitchFamily="18" charset="0"/>
              </a:rPr>
              <a:t> </a:t>
            </a:r>
            <a:r>
              <a:rPr lang="en-US" sz="2400" dirty="0" err="1">
                <a:solidFill>
                  <a:schemeClr val="tx1"/>
                </a:solidFill>
                <a:latin typeface="Cambria" pitchFamily="18" charset="0"/>
              </a:rPr>
              <a:t>gente</a:t>
            </a:r>
            <a:r>
              <a:rPr lang="en-US" sz="2400" dirty="0">
                <a:solidFill>
                  <a:schemeClr val="tx1"/>
                </a:solidFill>
                <a:latin typeface="Cambria" pitchFamily="18" charset="0"/>
              </a:rPr>
              <a:t> boa, </a:t>
            </a:r>
            <a:r>
              <a:rPr lang="en-US" sz="2400" dirty="0" err="1">
                <a:solidFill>
                  <a:schemeClr val="tx1"/>
                </a:solidFill>
                <a:latin typeface="Cambria" pitchFamily="18" charset="0"/>
              </a:rPr>
              <a:t>porque</a:t>
            </a:r>
            <a:r>
              <a:rPr lang="en-US" sz="2400" dirty="0">
                <a:solidFill>
                  <a:schemeClr val="tx1"/>
                </a:solidFill>
                <a:latin typeface="Cambria" pitchFamily="18" charset="0"/>
              </a:rPr>
              <a:t> </a:t>
            </a:r>
            <a:r>
              <a:rPr lang="en-US" sz="2400" dirty="0" err="1">
                <a:solidFill>
                  <a:schemeClr val="tx1"/>
                </a:solidFill>
                <a:latin typeface="Cambria" pitchFamily="18" charset="0"/>
              </a:rPr>
              <a:t>joga</a:t>
            </a:r>
            <a:r>
              <a:rPr lang="en-US" sz="2400" dirty="0">
                <a:solidFill>
                  <a:schemeClr val="tx1"/>
                </a:solidFill>
                <a:latin typeface="Cambria" pitchFamily="18" charset="0"/>
              </a:rPr>
              <a:t> com a “</a:t>
            </a:r>
            <a:r>
              <a:rPr lang="en-US" sz="2400" dirty="0" err="1">
                <a:solidFill>
                  <a:schemeClr val="tx1"/>
                </a:solidFill>
                <a:latin typeface="Cambria" pitchFamily="18" charset="0"/>
              </a:rPr>
              <a:t>regra</a:t>
            </a:r>
            <a:r>
              <a:rPr lang="en-US" sz="2400" dirty="0">
                <a:solidFill>
                  <a:schemeClr val="tx1"/>
                </a:solidFill>
                <a:latin typeface="Cambria" pitchFamily="18" charset="0"/>
              </a:rPr>
              <a:t> </a:t>
            </a:r>
            <a:r>
              <a:rPr lang="en-US" sz="2400" dirty="0" smtClean="0">
                <a:solidFill>
                  <a:schemeClr val="tx1"/>
                </a:solidFill>
                <a:latin typeface="Cambria" pitchFamily="18" charset="0"/>
              </a:rPr>
              <a:t>de </a:t>
            </a:r>
            <a:r>
              <a:rPr lang="en-US" sz="2400" dirty="0" err="1" smtClean="0">
                <a:solidFill>
                  <a:schemeClr val="tx1"/>
                </a:solidFill>
                <a:latin typeface="Cambria" pitchFamily="18" charset="0"/>
              </a:rPr>
              <a:t>baixo</a:t>
            </a:r>
            <a:r>
              <a:rPr lang="en-US" sz="2400" dirty="0" smtClean="0">
                <a:solidFill>
                  <a:schemeClr val="tx1"/>
                </a:solidFill>
                <a:latin typeface="Cambria" pitchFamily="18" charset="0"/>
              </a:rPr>
              <a:t> </a:t>
            </a:r>
            <a:r>
              <a:rPr lang="en-US" sz="2400" dirty="0">
                <a:solidFill>
                  <a:schemeClr val="tx1"/>
                </a:solidFill>
                <a:latin typeface="Cambria" pitchFamily="18" charset="0"/>
              </a:rPr>
              <a:t>do </a:t>
            </a:r>
            <a:r>
              <a:rPr lang="en-US" sz="2400" dirty="0" err="1">
                <a:solidFill>
                  <a:schemeClr val="tx1"/>
                </a:solidFill>
                <a:latin typeface="Cambria" pitchFamily="18" charset="0"/>
              </a:rPr>
              <a:t>braço</a:t>
            </a:r>
            <a:r>
              <a:rPr lang="en-US" sz="2400" dirty="0">
                <a:solidFill>
                  <a:schemeClr val="tx1"/>
                </a:solidFill>
                <a:latin typeface="Cambria" pitchFamily="18" charset="0"/>
              </a:rPr>
              <a:t>”.</a:t>
            </a:r>
          </a:p>
          <a:p>
            <a:pPr lvl="1" indent="-273050" algn="just">
              <a:lnSpc>
                <a:spcPct val="90000"/>
              </a:lnSpc>
              <a:buFont typeface="Wingdings 2" pitchFamily="18" charset="2"/>
              <a:buChar char=""/>
            </a:pPr>
            <a:endParaRPr lang="en-US" sz="2400" dirty="0">
              <a:solidFill>
                <a:schemeClr val="tx1"/>
              </a:solidFill>
              <a:latin typeface="Cambria" pitchFamily="18" charset="0"/>
            </a:endParaRPr>
          </a:p>
          <a:p>
            <a:pPr lvl="1" indent="-273050" algn="just">
              <a:lnSpc>
                <a:spcPct val="90000"/>
              </a:lnSpc>
              <a:buFont typeface="Wingdings 2" pitchFamily="18" charset="2"/>
              <a:buChar char=""/>
            </a:pPr>
            <a:r>
              <a:rPr lang="en-US" sz="2400" dirty="0" err="1" smtClean="0">
                <a:solidFill>
                  <a:schemeClr val="tx1"/>
                </a:solidFill>
                <a:latin typeface="Cambria" pitchFamily="18" charset="0"/>
              </a:rPr>
              <a:t>Lembre</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cada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área</a:t>
            </a:r>
            <a:r>
              <a:rPr lang="en-US" sz="2400" dirty="0" smtClean="0">
                <a:solidFill>
                  <a:schemeClr val="tx1"/>
                </a:solidFill>
                <a:latin typeface="Cambria" pitchFamily="18" charset="0"/>
              </a:rPr>
              <a:t> é </a:t>
            </a:r>
            <a:r>
              <a:rPr lang="en-US" sz="2400" dirty="0" err="1">
                <a:effectLst>
                  <a:outerShdw blurRad="38100" dist="38100" dir="2700000" algn="tl">
                    <a:srgbClr val="000000">
                      <a:alpha val="43137"/>
                    </a:srgbClr>
                  </a:outerShdw>
                </a:effectLst>
                <a:latin typeface="Cambria" pitchFamily="18" charset="0"/>
              </a:rPr>
              <a:t>uma</a:t>
            </a:r>
            <a:r>
              <a:rPr lang="en-US" sz="2400" dirty="0">
                <a:solidFill>
                  <a:schemeClr val="tx1"/>
                </a:solidFill>
                <a:latin typeface="Cambria" pitchFamily="18" charset="0"/>
              </a:rPr>
              <a:t> </a:t>
            </a:r>
            <a:r>
              <a:rPr lang="en-US" sz="2400" dirty="0" err="1" smtClean="0">
                <a:solidFill>
                  <a:schemeClr val="tx1"/>
                </a:solidFill>
                <a:latin typeface="Cambria" pitchFamily="18" charset="0"/>
              </a:rPr>
              <a:t>área</a:t>
            </a:r>
            <a:r>
              <a:rPr lang="en-US" sz="2400" dirty="0" smtClean="0">
                <a:solidFill>
                  <a:schemeClr val="tx1"/>
                </a:solidFill>
                <a:latin typeface="Cambria" pitchFamily="18" charset="0"/>
              </a:rPr>
              <a:t>!</a:t>
            </a:r>
            <a:endParaRPr lang="en-US" sz="2400" dirty="0">
              <a:solidFill>
                <a:schemeClr val="tx1"/>
              </a:solidFill>
              <a:latin typeface="Cambria" pitchFamily="18" charset="0"/>
            </a:endParaRPr>
          </a:p>
          <a:p>
            <a:pPr lvl="1" indent="-273050" algn="just">
              <a:lnSpc>
                <a:spcPct val="90000"/>
              </a:lnSpc>
              <a:buFont typeface="Wingdings 2" pitchFamily="18" charset="2"/>
              <a:buChar char=""/>
            </a:pPr>
            <a:endParaRPr lang="en-US" sz="2400" dirty="0">
              <a:solidFill>
                <a:schemeClr val="tx1"/>
              </a:solidFill>
              <a:latin typeface="Cambria" pitchFamily="18" charset="0"/>
            </a:endParaRPr>
          </a:p>
          <a:p>
            <a:pPr lvl="1" indent="-273050" algn="just">
              <a:lnSpc>
                <a:spcPct val="90000"/>
              </a:lnSpc>
              <a:buFont typeface="Wingdings 2" pitchFamily="18" charset="2"/>
              <a:buChar char=""/>
            </a:pPr>
            <a:r>
              <a:rPr lang="en-US" sz="2400" dirty="0" err="1">
                <a:solidFill>
                  <a:schemeClr val="tx1"/>
                </a:solidFill>
                <a:latin typeface="Cambria" pitchFamily="18" charset="0"/>
              </a:rPr>
              <a:t>Nunca</a:t>
            </a:r>
            <a:r>
              <a:rPr lang="en-US" sz="2400" dirty="0">
                <a:solidFill>
                  <a:schemeClr val="tx1"/>
                </a:solidFill>
                <a:latin typeface="Cambria" pitchFamily="18" charset="0"/>
              </a:rPr>
              <a:t> </a:t>
            </a:r>
            <a:r>
              <a:rPr lang="en-US" sz="2400" dirty="0" err="1">
                <a:solidFill>
                  <a:schemeClr val="tx1"/>
                </a:solidFill>
                <a:latin typeface="Cambria" pitchFamily="18" charset="0"/>
              </a:rPr>
              <a:t>acreditar</a:t>
            </a:r>
            <a:r>
              <a:rPr lang="en-US" sz="2400" dirty="0">
                <a:solidFill>
                  <a:schemeClr val="tx1"/>
                </a:solidFill>
                <a:latin typeface="Cambria" pitchFamily="18" charset="0"/>
              </a:rPr>
              <a:t> que </a:t>
            </a:r>
            <a:r>
              <a:rPr lang="en-US" sz="2400" dirty="0" err="1">
                <a:solidFill>
                  <a:schemeClr val="tx1"/>
                </a:solidFill>
                <a:latin typeface="Cambria" pitchFamily="18" charset="0"/>
              </a:rPr>
              <a:t>já</a:t>
            </a:r>
            <a:r>
              <a:rPr lang="en-US" sz="2400" dirty="0">
                <a:solidFill>
                  <a:schemeClr val="tx1"/>
                </a:solidFill>
                <a:latin typeface="Cambria" pitchFamily="18" charset="0"/>
              </a:rPr>
              <a:t> </a:t>
            </a:r>
            <a:r>
              <a:rPr lang="en-US" sz="2400" dirty="0" err="1">
                <a:solidFill>
                  <a:schemeClr val="tx1"/>
                </a:solidFill>
                <a:latin typeface="Cambria" pitchFamily="18" charset="0"/>
              </a:rPr>
              <a:t>sabe</a:t>
            </a:r>
            <a:r>
              <a:rPr lang="en-US" sz="2400" dirty="0">
                <a:solidFill>
                  <a:schemeClr val="tx1"/>
                </a:solidFill>
                <a:latin typeface="Cambria" pitchFamily="18" charset="0"/>
              </a:rPr>
              <a:t> </a:t>
            </a:r>
            <a:r>
              <a:rPr lang="en-US" sz="2400" dirty="0" err="1">
                <a:solidFill>
                  <a:schemeClr val="tx1"/>
                </a:solidFill>
                <a:latin typeface="Cambria" pitchFamily="18" charset="0"/>
              </a:rPr>
              <a:t>tudo</a:t>
            </a:r>
            <a:r>
              <a:rPr lang="en-US" sz="2400" dirty="0">
                <a:solidFill>
                  <a:schemeClr val="tx1"/>
                </a:solidFill>
                <a:latin typeface="Cambria" pitchFamily="18" charset="0"/>
              </a:rPr>
              <a:t>, </a:t>
            </a:r>
            <a:r>
              <a:rPr lang="en-US" sz="2400" dirty="0" err="1" smtClean="0">
                <a:solidFill>
                  <a:schemeClr val="tx1"/>
                </a:solidFill>
                <a:latin typeface="Cambria" pitchFamily="18" charset="0"/>
              </a:rPr>
              <a:t>porque</a:t>
            </a:r>
            <a:r>
              <a:rPr lang="en-US" sz="2400" dirty="0">
                <a:solidFill>
                  <a:schemeClr val="tx1"/>
                </a:solidFill>
                <a:latin typeface="Cambria" pitchFamily="18" charset="0"/>
              </a:rPr>
              <a:t>……</a:t>
            </a:r>
          </a:p>
          <a:p>
            <a:pPr lvl="1" indent="-273050" algn="just">
              <a:lnSpc>
                <a:spcPct val="90000"/>
              </a:lnSpc>
              <a:buFont typeface="Wingdings 2" pitchFamily="18" charset="2"/>
              <a:buChar char=""/>
            </a:pPr>
            <a:endParaRPr lang="en-US" sz="2400" dirty="0">
              <a:latin typeface="Cambria" pitchFamily="18" charset="0"/>
            </a:endParaRPr>
          </a:p>
          <a:p>
            <a:pPr lvl="1" indent="-273050" algn="just">
              <a:lnSpc>
                <a:spcPct val="90000"/>
              </a:lnSpc>
              <a:buFont typeface="Wingdings 2" pitchFamily="18" charset="2"/>
              <a:buChar char=""/>
            </a:pPr>
            <a:endParaRPr lang="pt-BR" sz="2000" dirty="0">
              <a:latin typeface="Cambria" pitchFamily="18" charset="0"/>
            </a:endParaRPr>
          </a:p>
        </p:txBody>
      </p:sp>
      <p:sp>
        <p:nvSpPr>
          <p:cNvPr id="4" name="Title 1"/>
          <p:cNvSpPr txBox="1">
            <a:spLocks/>
          </p:cNvSpPr>
          <p:nvPr/>
        </p:nvSpPr>
        <p:spPr>
          <a:xfrm>
            <a:off x="457200" y="485774"/>
            <a:ext cx="8229600" cy="855663"/>
          </a:xfrm>
          <a:prstGeom prst="rect">
            <a:avLst/>
          </a:prstGeom>
        </p:spPr>
        <p:txBody>
          <a:bodyPr rtlCol="0"/>
          <a:lstStyle/>
          <a:p>
            <a:pPr lvl="0" algn="ctr" fontAlgn="auto">
              <a:spcAft>
                <a:spcPts val="0"/>
              </a:spcAft>
              <a:defRPr/>
            </a:pPr>
            <a:r>
              <a:rPr kumimoji="0" lang="en-US" sz="4000" b="1" i="0" u="none" strike="noStrike" kern="1200" cap="none" spc="0" normalizeH="0" baseline="0" noProof="0" dirty="0">
                <a:ln>
                  <a:noFill/>
                </a:ln>
                <a:solidFill>
                  <a:srgbClr val="006600"/>
                </a:solidFill>
                <a:effectLst>
                  <a:outerShdw blurRad="31750" dist="25400" dir="5400000" algn="tl" rotWithShape="0">
                    <a:srgbClr val="000000">
                      <a:alpha val="25000"/>
                    </a:srgbClr>
                  </a:outerShdw>
                </a:effectLst>
                <a:uLnTx/>
                <a:uFillTx/>
                <a:latin typeface="Cambria" pitchFamily="18" charset="0"/>
                <a:ea typeface="+mj-ea"/>
                <a:cs typeface="+mj-cs"/>
              </a:rPr>
              <a:t>AVALIAÇÃO</a:t>
            </a:r>
            <a:r>
              <a:rPr kumimoji="0" lang="en-US" sz="4000" b="1" i="0" u="none" strike="noStrike" kern="1200" cap="none" spc="0" normalizeH="0" noProof="0" dirty="0">
                <a:ln>
                  <a:noFill/>
                </a:ln>
                <a:solidFill>
                  <a:srgbClr val="006600"/>
                </a:solidFill>
                <a:effectLst>
                  <a:outerShdw blurRad="31750" dist="25400" dir="5400000" algn="tl" rotWithShape="0">
                    <a:srgbClr val="000000">
                      <a:alpha val="25000"/>
                    </a:srgbClr>
                  </a:outerShdw>
                </a:effectLst>
                <a:uLnTx/>
                <a:uFillTx/>
                <a:latin typeface="Cambria" pitchFamily="18" charset="0"/>
                <a:ea typeface="+mj-ea"/>
                <a:cs typeface="+mj-cs"/>
              </a:rPr>
              <a:t> QUADRIENAL 2017</a:t>
            </a:r>
            <a:endParaRPr lang="en-US" sz="4000" b="1" dirty="0">
              <a:solidFill>
                <a:srgbClr val="006600"/>
              </a:solidFill>
              <a:effectLst>
                <a:outerShdw blurRad="31750" dist="25400" dir="5400000" algn="tl" rotWithShape="0">
                  <a:srgbClr val="000000">
                    <a:alpha val="25000"/>
                  </a:srgbClr>
                </a:outerShdw>
              </a:effectLst>
              <a:latin typeface="Cambria" pitchFamily="18" charset="0"/>
              <a:ea typeface="+mj-ea"/>
              <a:cs typeface="+mj-cs"/>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318161" y="2032989"/>
            <a:ext cx="6697683"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3200" b="0" i="1" u="none" strike="noStrike" cap="none" normalizeH="0" baseline="0" dirty="0">
                <a:ln>
                  <a:noFill/>
                </a:ln>
                <a:solidFill>
                  <a:schemeClr val="tx1"/>
                </a:solidFill>
                <a:effectLst/>
                <a:latin typeface="Calibri" pitchFamily="34" charset="0"/>
                <a:ea typeface="Calibri" pitchFamily="34" charset="0"/>
                <a:cs typeface="Calibri" pitchFamily="34" charset="0"/>
              </a:rPr>
              <a:t>Eu </a:t>
            </a:r>
            <a:r>
              <a:rPr kumimoji="0" lang="pt-BR" sz="3200" b="0" i="1" u="none" strike="noStrike" cap="none" normalizeH="0" baseline="0" dirty="0" err="1">
                <a:ln>
                  <a:noFill/>
                </a:ln>
                <a:solidFill>
                  <a:schemeClr val="tx1"/>
                </a:solidFill>
                <a:effectLst/>
                <a:latin typeface="Calibri" pitchFamily="34" charset="0"/>
                <a:ea typeface="Calibri" pitchFamily="34" charset="0"/>
                <a:cs typeface="Calibri" pitchFamily="34" charset="0"/>
              </a:rPr>
              <a:t>tô</a:t>
            </a:r>
            <a:r>
              <a:rPr kumimoji="0" lang="pt-BR" sz="3200" b="0" i="1" u="none" strike="noStrike" cap="none" normalizeH="0" baseline="0" dirty="0">
                <a:ln>
                  <a:noFill/>
                </a:ln>
                <a:solidFill>
                  <a:schemeClr val="tx1"/>
                </a:solidFill>
                <a:effectLst/>
                <a:latin typeface="Calibri" pitchFamily="34" charset="0"/>
                <a:ea typeface="Calibri" pitchFamily="34" charset="0"/>
                <a:cs typeface="Calibri" pitchFamily="34" charset="0"/>
              </a:rPr>
              <a:t> te explicando pra te confundir,</a:t>
            </a:r>
            <a:endParaRPr kumimoji="0" lang="pt-BR"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BR" sz="3200" b="0" i="1" u="none" strike="noStrike" cap="none" normalizeH="0" baseline="0" dirty="0" err="1">
                <a:ln>
                  <a:noFill/>
                </a:ln>
                <a:solidFill>
                  <a:schemeClr val="tx1"/>
                </a:solidFill>
                <a:effectLst/>
                <a:latin typeface="Calibri" pitchFamily="34" charset="0"/>
                <a:ea typeface="Calibri" pitchFamily="34" charset="0"/>
                <a:cs typeface="Calibri" pitchFamily="34" charset="0"/>
              </a:rPr>
              <a:t>Tô</a:t>
            </a:r>
            <a:r>
              <a:rPr kumimoji="0" lang="pt-BR" sz="3200" b="0" i="1" u="none" strike="noStrike" cap="none" normalizeH="0" baseline="0" dirty="0">
                <a:ln>
                  <a:noFill/>
                </a:ln>
                <a:solidFill>
                  <a:schemeClr val="tx1"/>
                </a:solidFill>
                <a:effectLst/>
                <a:latin typeface="Calibri" pitchFamily="34" charset="0"/>
                <a:ea typeface="Calibri" pitchFamily="34" charset="0"/>
                <a:cs typeface="Calibri" pitchFamily="34" charset="0"/>
              </a:rPr>
              <a:t> te confundindo pra te esclarecer,</a:t>
            </a:r>
            <a:endParaRPr kumimoji="0" lang="pt-BR"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BR" sz="3200" b="0" i="1" u="none" strike="noStrike" cap="none" normalizeH="0" baseline="0" dirty="0" err="1">
                <a:ln>
                  <a:noFill/>
                </a:ln>
                <a:solidFill>
                  <a:schemeClr val="tx1"/>
                </a:solidFill>
                <a:effectLst/>
                <a:latin typeface="Calibri" pitchFamily="34" charset="0"/>
                <a:ea typeface="Calibri" pitchFamily="34" charset="0"/>
                <a:cs typeface="Calibri" pitchFamily="34" charset="0"/>
              </a:rPr>
              <a:t>Tô</a:t>
            </a:r>
            <a:r>
              <a:rPr kumimoji="0" lang="pt-BR" sz="3200" b="0" i="1" u="none" strike="noStrike" cap="none" normalizeH="0" baseline="0" dirty="0">
                <a:ln>
                  <a:noFill/>
                </a:ln>
                <a:solidFill>
                  <a:schemeClr val="tx1"/>
                </a:solidFill>
                <a:effectLst/>
                <a:latin typeface="Calibri" pitchFamily="34" charset="0"/>
                <a:ea typeface="Calibri" pitchFamily="34" charset="0"/>
                <a:cs typeface="Calibri" pitchFamily="34" charset="0"/>
              </a:rPr>
              <a:t> iluminando pra poder cegar,</a:t>
            </a:r>
            <a:endParaRPr kumimoji="0" lang="pt-BR"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BR" sz="3200" b="0" i="1" u="none" strike="noStrike" cap="none" normalizeH="0" baseline="0" dirty="0" err="1">
                <a:ln>
                  <a:noFill/>
                </a:ln>
                <a:solidFill>
                  <a:schemeClr val="tx1"/>
                </a:solidFill>
                <a:effectLst/>
                <a:latin typeface="Calibri" pitchFamily="34" charset="0"/>
                <a:ea typeface="Calibri" pitchFamily="34" charset="0"/>
                <a:cs typeface="Calibri" pitchFamily="34" charset="0"/>
              </a:rPr>
              <a:t>Tô</a:t>
            </a:r>
            <a:r>
              <a:rPr kumimoji="0" lang="pt-BR" sz="3200" b="0" i="1" u="none" strike="noStrike" cap="none" normalizeH="0" baseline="0" dirty="0">
                <a:ln>
                  <a:noFill/>
                </a:ln>
                <a:solidFill>
                  <a:schemeClr val="tx1"/>
                </a:solidFill>
                <a:effectLst/>
                <a:latin typeface="Calibri" pitchFamily="34" charset="0"/>
                <a:ea typeface="Calibri" pitchFamily="34" charset="0"/>
                <a:cs typeface="Calibri" pitchFamily="34" charset="0"/>
              </a:rPr>
              <a:t> ficando cego pra poder guiar.</a:t>
            </a:r>
            <a:endParaRPr kumimoji="0" lang="pt-BR" sz="2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a:ln>
                  <a:noFill/>
                </a:ln>
                <a:solidFill>
                  <a:schemeClr val="tx1"/>
                </a:solidFill>
                <a:effectLst/>
                <a:latin typeface="Calibri" pitchFamily="34" charset="0"/>
                <a:ea typeface="Calibri" pitchFamily="34" charset="0"/>
                <a:cs typeface="Calibri" pitchFamily="34" charset="0"/>
              </a:rPr>
              <a:t>(Tom Zé, </a:t>
            </a:r>
            <a:r>
              <a:rPr kumimoji="0" lang="pt-BR" sz="3200" b="0" i="1" u="none" strike="noStrike" cap="none" normalizeH="0" baseline="0" dirty="0" err="1">
                <a:ln>
                  <a:noFill/>
                </a:ln>
                <a:solidFill>
                  <a:schemeClr val="tx1"/>
                </a:solidFill>
                <a:effectLst/>
                <a:latin typeface="Calibri" pitchFamily="34" charset="0"/>
                <a:ea typeface="Calibri" pitchFamily="34" charset="0"/>
                <a:cs typeface="Calibri" pitchFamily="34" charset="0"/>
              </a:rPr>
              <a:t>Tô</a:t>
            </a:r>
            <a:r>
              <a:rPr kumimoji="0" lang="pt-BR" sz="3200" b="0" i="0" u="none" strike="noStrike" cap="none" normalizeH="0" baseline="0" dirty="0">
                <a:ln>
                  <a:noFill/>
                </a:ln>
                <a:solidFill>
                  <a:schemeClr val="tx1"/>
                </a:solidFill>
                <a:effectLst/>
                <a:latin typeface="Calibri" pitchFamily="34" charset="0"/>
                <a:ea typeface="Calibri" pitchFamily="34" charset="0"/>
                <a:cs typeface="Calibri" pitchFamily="34" charset="0"/>
              </a:rPr>
              <a:t>, 1976)</a:t>
            </a:r>
            <a:endParaRPr kumimoji="0" lang="pt-BR" sz="6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0BD92713-D877-A04F-A214-A93BA3D6258B}"/>
              </a:ext>
            </a:extLst>
          </p:cNvPr>
          <p:cNvSpPr>
            <a:spLocks noGrp="1"/>
          </p:cNvSpPr>
          <p:nvPr>
            <p:ph idx="1"/>
          </p:nvPr>
        </p:nvSpPr>
        <p:spPr>
          <a:xfrm>
            <a:off x="433953" y="1360919"/>
            <a:ext cx="8113699" cy="4745849"/>
          </a:xfrm>
        </p:spPr>
        <p:txBody>
          <a:bodyPr>
            <a:noAutofit/>
          </a:bodyPr>
          <a:lstStyle/>
          <a:p>
            <a:pPr marL="742950" lvl="1" indent="-285750" fontAlgn="base">
              <a:spcBef>
                <a:spcPct val="0"/>
              </a:spcBef>
              <a:spcAft>
                <a:spcPct val="0"/>
              </a:spcAft>
              <a:buFont typeface="Arial" panose="020B0604020202020204" pitchFamily="34" charset="0"/>
              <a:buChar char="•"/>
            </a:pPr>
            <a:r>
              <a:rPr lang="pt-BR" sz="1800" dirty="0">
                <a:solidFill>
                  <a:schemeClr val="tx1"/>
                </a:solidFill>
                <a:latin typeface="Cambria" pitchFamily="18" charset="0"/>
                <a:ea typeface="Cambria" pitchFamily="18" charset="0"/>
                <a:cs typeface="Arial" panose="020B0604020202020204" pitchFamily="34" charset="0"/>
              </a:rPr>
              <a:t>AS POLÍTICAS PÚBLICAS E O PAPEL SOCIAL DOS INSTITUTOS FEDERAIS DE EDUCAÇÃO, CIÊNCIA E TECNOLOGIA - </a:t>
            </a:r>
            <a:r>
              <a:rPr lang="pt-BR" sz="1800" dirty="0">
                <a:solidFill>
                  <a:srgbClr val="FF0000"/>
                </a:solidFill>
                <a:latin typeface="Cambria" pitchFamily="18" charset="0"/>
                <a:ea typeface="Cambria" pitchFamily="18" charset="0"/>
                <a:cs typeface="Arial" panose="020B0604020202020204" pitchFamily="34" charset="0"/>
                <a:hlinkClick r:id="rId2">
                  <a:extLst>
                    <a:ext uri="{A12FA001-AC4F-418D-AE19-62706E023703}">
                      <ahyp:hlinkClr xmlns:ahyp="http://schemas.microsoft.com/office/drawing/2018/hyperlinkcolor" xmlns="" val="tx"/>
                    </a:ext>
                  </a:extLst>
                </a:hlinkClick>
              </a:rPr>
              <a:t>http://memoria.ifrn.edu.br/handle/1044/1510</a:t>
            </a:r>
            <a:endParaRPr lang="pt-BR" sz="1800" dirty="0">
              <a:solidFill>
                <a:srgbClr val="FF0000"/>
              </a:solidFill>
              <a:latin typeface="Cambria" pitchFamily="18" charset="0"/>
              <a:ea typeface="Cambria" pitchFamily="18" charset="0"/>
              <a:cs typeface="Arial" panose="020B0604020202020204" pitchFamily="34" charset="0"/>
            </a:endParaRPr>
          </a:p>
          <a:p>
            <a:pPr marL="457200" lvl="1" indent="0" fontAlgn="base">
              <a:spcBef>
                <a:spcPct val="0"/>
              </a:spcBef>
              <a:spcAft>
                <a:spcPct val="0"/>
              </a:spcAft>
              <a:buNone/>
            </a:pPr>
            <a:endParaRPr lang="pt-BR" sz="1800" dirty="0">
              <a:solidFill>
                <a:schemeClr val="tx1"/>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r>
              <a:rPr lang="pt-BR" sz="1800" dirty="0">
                <a:solidFill>
                  <a:schemeClr val="tx1"/>
                </a:solidFill>
                <a:latin typeface="Cambria" pitchFamily="18" charset="0"/>
                <a:ea typeface="Cambria" pitchFamily="18" charset="0"/>
                <a:cs typeface="Arial" panose="020B0604020202020204" pitchFamily="34" charset="0"/>
              </a:rPr>
              <a:t>AS NUANCES E O PAPEL SOCIAL DOS INSTITUTOS FEDERAIS DE EDUCAÇÃO, CIÊNCIA E TECNOLOGIA: LUGARES A OCUPAR - </a:t>
            </a:r>
            <a:r>
              <a:rPr lang="pt-BR" sz="1800" dirty="0">
                <a:solidFill>
                  <a:srgbClr val="FF0000"/>
                </a:solidFill>
                <a:latin typeface="Cambria" pitchFamily="18" charset="0"/>
                <a:ea typeface="Cambria"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http://editora.ifpb.edu.br/index.php/ifpb/catalog/book/212</a:t>
            </a:r>
            <a:endParaRPr lang="pt-BR" sz="1800" dirty="0">
              <a:solidFill>
                <a:srgbClr val="FF0000"/>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endParaRPr lang="pt-BR" sz="1800" dirty="0">
              <a:solidFill>
                <a:schemeClr val="tx1"/>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r>
              <a:rPr lang="pt-BR" sz="1800" dirty="0">
                <a:solidFill>
                  <a:schemeClr val="tx1"/>
                </a:solidFill>
                <a:latin typeface="Cambria" pitchFamily="18" charset="0"/>
                <a:ea typeface="Cambria" pitchFamily="18" charset="0"/>
                <a:cs typeface="Arial" panose="020B0604020202020204" pitchFamily="34" charset="0"/>
              </a:rPr>
              <a:t>REDE FEDERAL DE EDUCAÇÃO PROFISSIONAL, CIENTÍFICA E TECNOLÓGICA E SEU AUTORRETRATO:: A REFLEXÃO DE SEUS PRÓPRIOS PESQUISADORES - </a:t>
            </a:r>
            <a:r>
              <a:rPr lang="pt-BR" sz="1800" dirty="0">
                <a:solidFill>
                  <a:srgbClr val="FF0000"/>
                </a:solidFill>
                <a:latin typeface="Cambria" pitchFamily="18" charset="0"/>
                <a:ea typeface="Cambria" pitchFamily="18" charset="0"/>
                <a:cs typeface="Arial" panose="020B0604020202020204" pitchFamily="34" charset="0"/>
                <a:hlinkClick r:id="rId4">
                  <a:extLst>
                    <a:ext uri="{A12FA001-AC4F-418D-AE19-62706E023703}">
                      <ahyp:hlinkClr xmlns:ahyp="http://schemas.microsoft.com/office/drawing/2018/hyperlinkcolor" xmlns="" val="tx"/>
                    </a:ext>
                  </a:extLst>
                </a:hlinkClick>
              </a:rPr>
              <a:t>http://editora.ifpb.edu.br/index.php/ifpb/catalog/book/234</a:t>
            </a:r>
            <a:endParaRPr lang="pt-BR" sz="1800" dirty="0">
              <a:solidFill>
                <a:srgbClr val="FF0000"/>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endParaRPr lang="pt-BR" sz="1800" dirty="0">
              <a:solidFill>
                <a:schemeClr val="tx1"/>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r>
              <a:rPr lang="pt-BR" sz="1800" dirty="0">
                <a:solidFill>
                  <a:schemeClr val="tx1"/>
                </a:solidFill>
                <a:latin typeface="Cambria" pitchFamily="18" charset="0"/>
                <a:ea typeface="Cambria" pitchFamily="18" charset="0"/>
                <a:cs typeface="Arial" panose="020B0604020202020204" pitchFamily="34" charset="0"/>
              </a:rPr>
              <a:t>EDUCAÇÃO, CULTURA E SOCIEDADE – no prelo</a:t>
            </a:r>
          </a:p>
          <a:p>
            <a:pPr marL="742950" lvl="1" indent="-285750" fontAlgn="base">
              <a:spcBef>
                <a:spcPct val="0"/>
              </a:spcBef>
              <a:spcAft>
                <a:spcPct val="0"/>
              </a:spcAft>
              <a:buFont typeface="Arial" panose="020B0604020202020204" pitchFamily="34" charset="0"/>
              <a:buChar char="•"/>
            </a:pPr>
            <a:endParaRPr lang="pt-BR" sz="1800" dirty="0">
              <a:solidFill>
                <a:schemeClr val="tx1"/>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r>
              <a:rPr lang="pt-BR" sz="1800" dirty="0">
                <a:solidFill>
                  <a:schemeClr val="tx1"/>
                </a:solidFill>
                <a:latin typeface="Cambria" pitchFamily="18" charset="0"/>
                <a:ea typeface="Cambria" pitchFamily="18" charset="0"/>
                <a:cs typeface="Arial" panose="020B0604020202020204" pitchFamily="34" charset="0"/>
              </a:rPr>
              <a:t>UM CONVITE PARA O CAFE – CIÊNCIA, ARTE, FORMAÇÃO E ENSINO – no prelo</a:t>
            </a:r>
          </a:p>
          <a:p>
            <a:pPr marL="742950" lvl="1" indent="-285750" fontAlgn="base">
              <a:spcBef>
                <a:spcPct val="0"/>
              </a:spcBef>
              <a:spcAft>
                <a:spcPct val="0"/>
              </a:spcAft>
              <a:buFont typeface="Arial" panose="020B0604020202020204" pitchFamily="34" charset="0"/>
              <a:buChar char="•"/>
            </a:pPr>
            <a:endParaRPr lang="pt-BR" sz="3600" dirty="0">
              <a:solidFill>
                <a:schemeClr val="tx1"/>
              </a:solidFill>
              <a:latin typeface="Cambria" pitchFamily="18" charset="0"/>
              <a:ea typeface="Cambria" pitchFamily="18" charset="0"/>
            </a:endParaRPr>
          </a:p>
        </p:txBody>
      </p:sp>
      <p:sp>
        <p:nvSpPr>
          <p:cNvPr id="4" name="Title 1">
            <a:extLst>
              <a:ext uri="{FF2B5EF4-FFF2-40B4-BE49-F238E27FC236}">
                <a16:creationId xmlns:a16="http://schemas.microsoft.com/office/drawing/2014/main" xmlns="" id="{B20974D1-C4B5-EA4D-93B3-C4344C5F0DC6}"/>
              </a:ext>
            </a:extLst>
          </p:cNvPr>
          <p:cNvSpPr txBox="1">
            <a:spLocks/>
          </p:cNvSpPr>
          <p:nvPr/>
        </p:nvSpPr>
        <p:spPr>
          <a:xfrm>
            <a:off x="433953" y="460120"/>
            <a:ext cx="8229600" cy="795243"/>
          </a:xfrm>
          <a:prstGeom prst="rect">
            <a:avLst/>
          </a:prstGeom>
        </p:spPr>
        <p:txBody>
          <a:bodyPr rtlCol="0"/>
          <a:lstStyle/>
          <a:p>
            <a:pPr algn="ctr"/>
            <a:r>
              <a:rPr lang="pt-BR" sz="3200" b="1" dirty="0" smtClean="0">
                <a:solidFill>
                  <a:srgbClr val="C00000"/>
                </a:solidFill>
                <a:latin typeface="Cambria" pitchFamily="18" charset="0"/>
                <a:ea typeface="Cambria" pitchFamily="18" charset="0"/>
              </a:rPr>
              <a:t>SÉRIE REFLEXÕES NA EDUCAÇÃO</a:t>
            </a:r>
            <a:endParaRPr lang="pt-BR" sz="3200" b="1" dirty="0">
              <a:solidFill>
                <a:srgbClr val="C00000"/>
              </a:solidFill>
              <a:latin typeface="Cambria" pitchFamily="18" charset="0"/>
              <a:ea typeface="Cambria" pitchFamily="18" charset="0"/>
            </a:endParaRPr>
          </a:p>
        </p:txBody>
      </p:sp>
    </p:spTree>
    <p:extLst>
      <p:ext uri="{BB962C8B-B14F-4D97-AF65-F5344CB8AC3E}">
        <p14:creationId xmlns:p14="http://schemas.microsoft.com/office/powerpoint/2010/main" val="1083172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0BD92713-D877-A04F-A214-A93BA3D6258B}"/>
              </a:ext>
            </a:extLst>
          </p:cNvPr>
          <p:cNvSpPr>
            <a:spLocks noGrp="1"/>
          </p:cNvSpPr>
          <p:nvPr>
            <p:ph idx="1"/>
          </p:nvPr>
        </p:nvSpPr>
        <p:spPr>
          <a:xfrm>
            <a:off x="561975" y="1774221"/>
            <a:ext cx="7864555" cy="3533275"/>
          </a:xfrm>
        </p:spPr>
        <p:txBody>
          <a:bodyPr>
            <a:noAutofit/>
          </a:bodyPr>
          <a:lstStyle/>
          <a:p>
            <a:pPr marL="742950" lvl="1" indent="-285750" fontAlgn="base">
              <a:spcBef>
                <a:spcPct val="0"/>
              </a:spcBef>
              <a:spcAft>
                <a:spcPct val="0"/>
              </a:spcAft>
              <a:buFont typeface="Arial" panose="020B0604020202020204" pitchFamily="34" charset="0"/>
              <a:buChar char="•"/>
            </a:pPr>
            <a:r>
              <a:rPr lang="pt-BR" sz="2000" dirty="0">
                <a:solidFill>
                  <a:schemeClr val="tx1"/>
                </a:solidFill>
                <a:latin typeface="Cambria" pitchFamily="18" charset="0"/>
                <a:ea typeface="Cambria" pitchFamily="18" charset="0"/>
                <a:cs typeface="Arial" panose="020B0604020202020204" pitchFamily="34" charset="0"/>
              </a:rPr>
              <a:t>EJA NA REDE FEDERAL DE EDUCAÇÃO PROFISSIONAL E TECNOLÓGICA – em fase de elaboração final</a:t>
            </a:r>
          </a:p>
          <a:p>
            <a:pPr marL="742950" lvl="1" indent="-285750" fontAlgn="base">
              <a:spcBef>
                <a:spcPct val="0"/>
              </a:spcBef>
              <a:spcAft>
                <a:spcPct val="0"/>
              </a:spcAft>
              <a:buFont typeface="Arial" panose="020B0604020202020204" pitchFamily="34" charset="0"/>
              <a:buChar char="•"/>
            </a:pPr>
            <a:endParaRPr lang="pt-BR" sz="2000" dirty="0">
              <a:solidFill>
                <a:schemeClr val="tx1"/>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r>
              <a:rPr lang="pt-BR" sz="2000" dirty="0">
                <a:solidFill>
                  <a:schemeClr val="tx1"/>
                </a:solidFill>
                <a:latin typeface="Cambria" pitchFamily="18" charset="0"/>
                <a:ea typeface="Cambria" pitchFamily="18" charset="0"/>
                <a:cs typeface="Arial" panose="020B0604020202020204" pitchFamily="34" charset="0"/>
              </a:rPr>
              <a:t>DIREITOS HUMANOS NA REDE FEDERAL DE EDUCAÇÃO PROFISSIONAL E TECNOLÓGICA – fase de recebimento de propostas textuais.</a:t>
            </a:r>
          </a:p>
          <a:p>
            <a:pPr marL="742950" lvl="1" indent="-285750" fontAlgn="base">
              <a:spcBef>
                <a:spcPct val="0"/>
              </a:spcBef>
              <a:spcAft>
                <a:spcPct val="0"/>
              </a:spcAft>
              <a:buFont typeface="Arial" panose="020B0604020202020204" pitchFamily="34" charset="0"/>
              <a:buChar char="•"/>
            </a:pPr>
            <a:endParaRPr lang="pt-BR" sz="2000" dirty="0">
              <a:solidFill>
                <a:schemeClr val="tx1"/>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r>
              <a:rPr lang="pt-BR" sz="2000" dirty="0">
                <a:solidFill>
                  <a:schemeClr val="tx1"/>
                </a:solidFill>
                <a:latin typeface="Cambria" pitchFamily="18" charset="0"/>
                <a:ea typeface="Cambria" pitchFamily="18" charset="0"/>
                <a:cs typeface="Arial" panose="020B0604020202020204" pitchFamily="34" charset="0"/>
              </a:rPr>
              <a:t>ENSINO MÉDIO TÉCNICO: A DIFERENÇA QUE A DIFERENÇA FAZ – chamada em fase de elaboração.</a:t>
            </a:r>
          </a:p>
          <a:p>
            <a:pPr marL="742950" lvl="1" indent="-285750" fontAlgn="base">
              <a:spcBef>
                <a:spcPct val="0"/>
              </a:spcBef>
              <a:spcAft>
                <a:spcPct val="0"/>
              </a:spcAft>
              <a:buFont typeface="Arial" panose="020B0604020202020204" pitchFamily="34" charset="0"/>
              <a:buChar char="•"/>
            </a:pPr>
            <a:endParaRPr lang="pt-BR" sz="2000" dirty="0">
              <a:solidFill>
                <a:schemeClr val="tx1"/>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r>
              <a:rPr lang="pt-BR" sz="2000" dirty="0">
                <a:solidFill>
                  <a:schemeClr val="tx1"/>
                </a:solidFill>
                <a:latin typeface="Cambria" pitchFamily="18" charset="0"/>
                <a:ea typeface="Cambria" pitchFamily="18" charset="0"/>
                <a:cs typeface="Arial" panose="020B0604020202020204" pitchFamily="34" charset="0"/>
              </a:rPr>
              <a:t>O CONTEXTO DAS ENGENHARIAS EM UM INSTITUTO FEDERAL - chamada em fase de elaboração.</a:t>
            </a:r>
          </a:p>
          <a:p>
            <a:pPr marL="742950" lvl="1" indent="-285750" fontAlgn="base">
              <a:spcBef>
                <a:spcPct val="0"/>
              </a:spcBef>
              <a:spcAft>
                <a:spcPct val="0"/>
              </a:spcAft>
              <a:buFont typeface="Arial" panose="020B0604020202020204" pitchFamily="34" charset="0"/>
              <a:buChar char="•"/>
            </a:pPr>
            <a:endParaRPr lang="pt-BR" sz="2000" dirty="0">
              <a:solidFill>
                <a:schemeClr val="tx1"/>
              </a:solidFill>
              <a:latin typeface="Cambria" pitchFamily="18" charset="0"/>
              <a:ea typeface="Cambria" pitchFamily="18" charset="0"/>
              <a:cs typeface="Arial" panose="020B0604020202020204" pitchFamily="34" charset="0"/>
            </a:endParaRPr>
          </a:p>
          <a:p>
            <a:pPr marL="742950" lvl="1" indent="-285750" fontAlgn="base">
              <a:spcBef>
                <a:spcPct val="0"/>
              </a:spcBef>
              <a:spcAft>
                <a:spcPct val="0"/>
              </a:spcAft>
              <a:buFont typeface="Arial" panose="020B0604020202020204" pitchFamily="34" charset="0"/>
              <a:buChar char="•"/>
            </a:pPr>
            <a:endParaRPr lang="pt-BR" sz="4000" dirty="0">
              <a:solidFill>
                <a:schemeClr val="tx1"/>
              </a:solidFill>
              <a:latin typeface="Cambria" pitchFamily="18" charset="0"/>
              <a:ea typeface="Cambria" pitchFamily="18" charset="0"/>
            </a:endParaRPr>
          </a:p>
        </p:txBody>
      </p:sp>
      <p:sp>
        <p:nvSpPr>
          <p:cNvPr id="5" name="Title 1">
            <a:extLst>
              <a:ext uri="{FF2B5EF4-FFF2-40B4-BE49-F238E27FC236}">
                <a16:creationId xmlns:a16="http://schemas.microsoft.com/office/drawing/2014/main" xmlns="" id="{B20974D1-C4B5-EA4D-93B3-C4344C5F0DC6}"/>
              </a:ext>
            </a:extLst>
          </p:cNvPr>
          <p:cNvSpPr txBox="1">
            <a:spLocks/>
          </p:cNvSpPr>
          <p:nvPr/>
        </p:nvSpPr>
        <p:spPr>
          <a:xfrm>
            <a:off x="433953" y="460120"/>
            <a:ext cx="8229600" cy="795243"/>
          </a:xfrm>
          <a:prstGeom prst="rect">
            <a:avLst/>
          </a:prstGeom>
        </p:spPr>
        <p:txBody>
          <a:bodyPr rtlCol="0"/>
          <a:lstStyle/>
          <a:p>
            <a:pPr algn="ctr"/>
            <a:r>
              <a:rPr lang="pt-BR" sz="3200" b="1" dirty="0" smtClean="0">
                <a:solidFill>
                  <a:srgbClr val="C00000"/>
                </a:solidFill>
                <a:latin typeface="Cambria" pitchFamily="18" charset="0"/>
                <a:ea typeface="Cambria" pitchFamily="18" charset="0"/>
              </a:rPr>
              <a:t>SÉRIE REFLEXÕES NA EDUCAÇÃO</a:t>
            </a:r>
            <a:endParaRPr lang="pt-BR" sz="3200" b="1" dirty="0">
              <a:solidFill>
                <a:srgbClr val="C00000"/>
              </a:solidFill>
              <a:latin typeface="Cambria" pitchFamily="18" charset="0"/>
              <a:ea typeface="Cambria" pitchFamily="18" charset="0"/>
            </a:endParaRPr>
          </a:p>
        </p:txBody>
      </p:sp>
    </p:spTree>
    <p:extLst>
      <p:ext uri="{BB962C8B-B14F-4D97-AF65-F5344CB8AC3E}">
        <p14:creationId xmlns:p14="http://schemas.microsoft.com/office/powerpoint/2010/main" val="429954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88899"/>
            <a:ext cx="8229600" cy="1473655"/>
          </a:xfrm>
          <a:prstGeom prst="rect">
            <a:avLst/>
          </a:prstGeom>
        </p:spPr>
        <p:txBody>
          <a:bodyPr rtlCol="0"/>
          <a:lstStyle/>
          <a:p>
            <a:pPr lvl="0" algn="ctr" fontAlgn="auto">
              <a:spcAft>
                <a:spcPts val="0"/>
              </a:spcAft>
              <a:defRPr/>
            </a:pPr>
            <a:r>
              <a:rPr lang="en-US" sz="4000" b="1" dirty="0" smtClean="0">
                <a:solidFill>
                  <a:srgbClr val="006600"/>
                </a:solidFill>
                <a:effectLst>
                  <a:outerShdw blurRad="31750" dist="25400" dir="5400000" algn="tl" rotWithShape="0">
                    <a:srgbClr val="000000">
                      <a:alpha val="25000"/>
                    </a:srgbClr>
                  </a:outerShdw>
                </a:effectLst>
                <a:latin typeface="Cambria" pitchFamily="18" charset="0"/>
                <a:ea typeface="+mj-ea"/>
                <a:cs typeface="+mj-cs"/>
              </a:rPr>
              <a:t>MAS E O PRODUTO?</a:t>
            </a:r>
            <a:endPar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endParaRPr>
          </a:p>
        </p:txBody>
      </p:sp>
      <p:sp>
        <p:nvSpPr>
          <p:cNvPr id="8" name="Content Placeholder 2"/>
          <p:cNvSpPr>
            <a:spLocks noGrp="1"/>
          </p:cNvSpPr>
          <p:nvPr>
            <p:ph idx="1"/>
          </p:nvPr>
        </p:nvSpPr>
        <p:spPr>
          <a:xfrm>
            <a:off x="-142875" y="1023017"/>
            <a:ext cx="9010650" cy="5025358"/>
          </a:xfrm>
        </p:spPr>
        <p:txBody>
          <a:bodyPr wrap="square" numCol="1" anchor="t" anchorCtr="0" compatLnSpc="1">
            <a:prstTxWarp prst="textNoShape">
              <a:avLst/>
            </a:prstTxWarp>
            <a:noAutofit/>
          </a:bodyPr>
          <a:lstStyle/>
          <a:p>
            <a:pPr marL="877888" indent="-342900" algn="ctr">
              <a:lnSpc>
                <a:spcPct val="120000"/>
              </a:lnSpc>
              <a:buNone/>
            </a:pPr>
            <a:r>
              <a:rPr lang="pt-BR" sz="2800" i="1" dirty="0" smtClean="0">
                <a:solidFill>
                  <a:schemeClr val="tx1"/>
                </a:solidFill>
                <a:effectLst>
                  <a:outerShdw blurRad="38100" dist="38100" dir="2700000" algn="tl">
                    <a:srgbClr val="000000">
                      <a:alpha val="43137"/>
                    </a:srgbClr>
                  </a:outerShdw>
                </a:effectLst>
                <a:latin typeface="Cambria" pitchFamily="18" charset="0"/>
                <a:ea typeface="Cambria" pitchFamily="18" charset="0"/>
              </a:rPr>
              <a:t>“Achei </a:t>
            </a:r>
            <a:r>
              <a:rPr lang="pt-BR" sz="2800" i="1" dirty="0">
                <a:solidFill>
                  <a:schemeClr val="tx1"/>
                </a:solidFill>
                <a:effectLst>
                  <a:outerShdw blurRad="38100" dist="38100" dir="2700000" algn="tl">
                    <a:srgbClr val="000000">
                      <a:alpha val="43137"/>
                    </a:srgbClr>
                  </a:outerShdw>
                </a:effectLst>
                <a:latin typeface="Cambria" pitchFamily="18" charset="0"/>
                <a:ea typeface="Cambria" pitchFamily="18" charset="0"/>
              </a:rPr>
              <a:t>que aprenderia a fazer um hoje</a:t>
            </a:r>
            <a:r>
              <a:rPr lang="pt-BR" sz="2800" i="1" dirty="0" smtClean="0">
                <a:solidFill>
                  <a:schemeClr val="tx1"/>
                </a:solidFill>
                <a:effectLst>
                  <a:outerShdw blurRad="38100" dist="38100" dir="2700000" algn="tl">
                    <a:srgbClr val="000000">
                      <a:alpha val="43137"/>
                    </a:srgbClr>
                  </a:outerShdw>
                </a:effectLst>
                <a:latin typeface="Cambria" pitchFamily="18" charset="0"/>
                <a:ea typeface="Cambria" pitchFamily="18" charset="0"/>
              </a:rPr>
              <a:t>!”</a:t>
            </a:r>
            <a:endParaRPr lang="pt-BR" sz="2800" i="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a:p>
            <a:pPr marL="877888" indent="-342900" algn="just">
              <a:lnSpc>
                <a:spcPct val="120000"/>
              </a:lnSpc>
            </a:pPr>
            <a:endParaRPr lang="pt-BR" sz="1050" dirty="0">
              <a:solidFill>
                <a:schemeClr val="tx1"/>
              </a:solidFill>
              <a:highlight>
                <a:srgbClr val="FFFF00"/>
              </a:highlight>
              <a:latin typeface="Cambria" pitchFamily="18" charset="0"/>
              <a:ea typeface="Cambria" pitchFamily="18" charset="0"/>
            </a:endParaRPr>
          </a:p>
          <a:p>
            <a:pPr marL="877888" indent="-342900" algn="just">
              <a:lnSpc>
                <a:spcPct val="120000"/>
              </a:lnSpc>
            </a:pPr>
            <a:r>
              <a:rPr lang="pt-BR" sz="2400" dirty="0">
                <a:latin typeface="Cambria" pitchFamily="18" charset="0"/>
                <a:ea typeface="Cambria" pitchFamily="18" charset="0"/>
              </a:rPr>
              <a:t>A dissertação conta a história do produto educacional – </a:t>
            </a:r>
            <a:r>
              <a:rPr lang="pt-BR" sz="2400" dirty="0">
                <a:effectLst>
                  <a:outerShdw blurRad="38100" dist="38100" dir="2700000" algn="tl">
                    <a:srgbClr val="000000">
                      <a:alpha val="43137"/>
                    </a:srgbClr>
                  </a:outerShdw>
                </a:effectLst>
                <a:latin typeface="Cambria" pitchFamily="18" charset="0"/>
                <a:ea typeface="Cambria" pitchFamily="18" charset="0"/>
              </a:rPr>
              <a:t>regra de ouro.</a:t>
            </a:r>
          </a:p>
          <a:p>
            <a:pPr marL="877888" indent="-342900" algn="just">
              <a:lnSpc>
                <a:spcPct val="120000"/>
              </a:lnSpc>
            </a:pPr>
            <a:r>
              <a:rPr lang="pt-BR" sz="2400" dirty="0">
                <a:solidFill>
                  <a:schemeClr val="tx1"/>
                </a:solidFill>
                <a:latin typeface="Cambria" pitchFamily="18" charset="0"/>
                <a:ea typeface="Cambria" pitchFamily="18" charset="0"/>
              </a:rPr>
              <a:t>O produto não pode estar descolado </a:t>
            </a:r>
            <a:r>
              <a:rPr lang="pt-BR" sz="2400" dirty="0" smtClean="0">
                <a:solidFill>
                  <a:schemeClr val="tx1"/>
                </a:solidFill>
                <a:latin typeface="Cambria" pitchFamily="18" charset="0"/>
                <a:ea typeface="Cambria" pitchFamily="18" charset="0"/>
              </a:rPr>
              <a:t>do </a:t>
            </a:r>
            <a:r>
              <a:rPr lang="pt-BR" sz="2400" dirty="0">
                <a:solidFill>
                  <a:schemeClr val="tx1"/>
                </a:solidFill>
                <a:latin typeface="Cambria" pitchFamily="18" charset="0"/>
                <a:ea typeface="Cambria" pitchFamily="18" charset="0"/>
              </a:rPr>
              <a:t>referencial </a:t>
            </a:r>
            <a:r>
              <a:rPr lang="pt-BR" sz="2400" dirty="0" smtClean="0">
                <a:solidFill>
                  <a:schemeClr val="tx1"/>
                </a:solidFill>
                <a:latin typeface="Cambria" pitchFamily="18" charset="0"/>
                <a:ea typeface="Cambria" pitchFamily="18" charset="0"/>
              </a:rPr>
              <a:t>teórico e </a:t>
            </a:r>
            <a:r>
              <a:rPr lang="pt-BR" sz="2400" dirty="0">
                <a:solidFill>
                  <a:schemeClr val="tx1"/>
                </a:solidFill>
                <a:latin typeface="Cambria" pitchFamily="18" charset="0"/>
                <a:ea typeface="Cambria" pitchFamily="18" charset="0"/>
              </a:rPr>
              <a:t>metodológico da </a:t>
            </a:r>
            <a:r>
              <a:rPr lang="pt-BR" sz="2400" dirty="0" smtClean="0">
                <a:solidFill>
                  <a:schemeClr val="tx1"/>
                </a:solidFill>
                <a:latin typeface="Cambria" pitchFamily="18" charset="0"/>
                <a:ea typeface="Cambria" pitchFamily="18" charset="0"/>
              </a:rPr>
              <a:t>dissertação </a:t>
            </a:r>
            <a:r>
              <a:rPr lang="pt-BR" sz="2400" dirty="0" smtClean="0">
                <a:solidFill>
                  <a:schemeClr val="tx1"/>
                </a:solidFill>
                <a:latin typeface="Cambria" pitchFamily="18" charset="0"/>
                <a:ea typeface="Cambria" pitchFamily="18" charset="0"/>
                <a:sym typeface="Wingdings" pitchFamily="2" charset="2"/>
              </a:rPr>
              <a:t> </a:t>
            </a:r>
            <a:r>
              <a:rPr lang="pt-BR" sz="2400" dirty="0" smtClean="0">
                <a:solidFill>
                  <a:schemeClr val="tx1"/>
                </a:solidFill>
                <a:effectLst>
                  <a:outerShdw blurRad="38100" dist="38100" dir="2700000" algn="tl">
                    <a:srgbClr val="000000">
                      <a:alpha val="43137"/>
                    </a:srgbClr>
                  </a:outerShdw>
                </a:effectLst>
                <a:latin typeface="Cambria" pitchFamily="18" charset="0"/>
                <a:ea typeface="Cambria" pitchFamily="18" charset="0"/>
                <a:sym typeface="Wingdings" pitchFamily="2" charset="2"/>
              </a:rPr>
              <a:t>p</a:t>
            </a:r>
            <a:r>
              <a:rPr lang="pt-BR" sz="2400" dirty="0" smtClean="0">
                <a:solidFill>
                  <a:schemeClr val="tx1"/>
                </a:solidFill>
                <a:effectLst>
                  <a:outerShdw blurRad="38100" dist="38100" dir="2700000" algn="tl">
                    <a:srgbClr val="000000">
                      <a:alpha val="43137"/>
                    </a:srgbClr>
                  </a:outerShdw>
                </a:effectLst>
                <a:latin typeface="Cambria" pitchFamily="18" charset="0"/>
                <a:ea typeface="Cambria" pitchFamily="18" charset="0"/>
              </a:rPr>
              <a:t>rincipal </a:t>
            </a:r>
            <a:r>
              <a:rPr lang="pt-BR" sz="2400" dirty="0">
                <a:solidFill>
                  <a:schemeClr val="tx1"/>
                </a:solidFill>
                <a:effectLst>
                  <a:outerShdw blurRad="38100" dist="38100" dir="2700000" algn="tl">
                    <a:srgbClr val="000000">
                      <a:alpha val="43137"/>
                    </a:srgbClr>
                  </a:outerShdw>
                </a:effectLst>
                <a:latin typeface="Cambria" pitchFamily="18" charset="0"/>
                <a:ea typeface="Cambria" pitchFamily="18" charset="0"/>
              </a:rPr>
              <a:t>crítica que recebemos</a:t>
            </a:r>
            <a:r>
              <a:rPr lang="pt-BR" sz="2400" dirty="0">
                <a:solidFill>
                  <a:schemeClr val="tx1"/>
                </a:solidFill>
                <a:latin typeface="Cambria" pitchFamily="18" charset="0"/>
                <a:ea typeface="Cambria" pitchFamily="18" charset="0"/>
              </a:rPr>
              <a:t>.</a:t>
            </a:r>
          </a:p>
          <a:p>
            <a:pPr marL="877888" indent="-342900" algn="just">
              <a:lnSpc>
                <a:spcPct val="120000"/>
              </a:lnSpc>
            </a:pPr>
            <a:r>
              <a:rPr lang="pt-BR" sz="2400" dirty="0">
                <a:solidFill>
                  <a:schemeClr val="tx1"/>
                </a:solidFill>
                <a:latin typeface="Cambria" pitchFamily="18" charset="0"/>
                <a:ea typeface="Cambria" pitchFamily="18" charset="0"/>
              </a:rPr>
              <a:t>O produto não pode ter um viés tecnicista.</a:t>
            </a:r>
          </a:p>
          <a:p>
            <a:pPr marL="877888" indent="-342900" algn="just">
              <a:lnSpc>
                <a:spcPct val="120000"/>
              </a:lnSpc>
            </a:pPr>
            <a:r>
              <a:rPr lang="pt-BR" sz="2400" dirty="0">
                <a:solidFill>
                  <a:schemeClr val="tx1"/>
                </a:solidFill>
                <a:latin typeface="Cambria" pitchFamily="18" charset="0"/>
                <a:ea typeface="Cambria" pitchFamily="18" charset="0"/>
              </a:rPr>
              <a:t>O principal produto da modalidade profissional não é o produto educacional </a:t>
            </a:r>
            <a:r>
              <a:rPr lang="pt-BR" sz="2400" dirty="0" smtClean="0">
                <a:solidFill>
                  <a:schemeClr val="tx1"/>
                </a:solidFill>
                <a:latin typeface="Cambria" pitchFamily="18" charset="0"/>
                <a:ea typeface="Cambria" pitchFamily="18" charset="0"/>
              </a:rPr>
              <a:t>em si</a:t>
            </a:r>
            <a:r>
              <a:rPr lang="pt-BR" sz="2400" dirty="0">
                <a:solidFill>
                  <a:schemeClr val="tx1"/>
                </a:solidFill>
                <a:latin typeface="Cambria" pitchFamily="18" charset="0"/>
                <a:ea typeface="Cambria" pitchFamily="18" charset="0"/>
              </a:rPr>
              <a:t>, mas </a:t>
            </a:r>
            <a:r>
              <a:rPr lang="pt-BR" sz="2400" dirty="0" smtClean="0">
                <a:solidFill>
                  <a:schemeClr val="tx1"/>
                </a:solidFill>
                <a:latin typeface="Cambria" pitchFamily="18" charset="0"/>
                <a:ea typeface="Cambria" pitchFamily="18" charset="0"/>
              </a:rPr>
              <a:t>sim você – </a:t>
            </a:r>
            <a:r>
              <a:rPr lang="pt-BR" sz="2400" dirty="0" err="1" smtClean="0">
                <a:solidFill>
                  <a:schemeClr val="tx1"/>
                </a:solidFill>
                <a:latin typeface="Cambria" pitchFamily="18" charset="0"/>
                <a:ea typeface="Cambria" pitchFamily="18" charset="0"/>
              </a:rPr>
              <a:t>mestrand</a:t>
            </a:r>
            <a:r>
              <a:rPr lang="pt-BR" sz="2400" dirty="0" smtClean="0">
                <a:solidFill>
                  <a:schemeClr val="tx1"/>
                </a:solidFill>
                <a:latin typeface="Cambria" pitchFamily="18" charset="0"/>
                <a:ea typeface="Cambria" pitchFamily="18" charset="0"/>
              </a:rPr>
              <a:t>@ – que  </a:t>
            </a:r>
            <a:r>
              <a:rPr lang="pt-BR" sz="2400" dirty="0">
                <a:solidFill>
                  <a:schemeClr val="tx1"/>
                </a:solidFill>
                <a:latin typeface="Cambria" pitchFamily="18" charset="0"/>
                <a:ea typeface="Cambria" pitchFamily="18" charset="0"/>
              </a:rPr>
              <a:t>pensou </a:t>
            </a:r>
            <a:r>
              <a:rPr lang="pt-BR" sz="2400" dirty="0" smtClean="0">
                <a:solidFill>
                  <a:schemeClr val="tx1"/>
                </a:solidFill>
                <a:latin typeface="Cambria" pitchFamily="18" charset="0"/>
                <a:ea typeface="Cambria" pitchFamily="18" charset="0"/>
              </a:rPr>
              <a:t>seu produto </a:t>
            </a:r>
            <a:r>
              <a:rPr lang="pt-BR" sz="2400" dirty="0">
                <a:solidFill>
                  <a:schemeClr val="tx1"/>
                </a:solidFill>
                <a:latin typeface="Cambria" pitchFamily="18" charset="0"/>
                <a:ea typeface="Cambria" pitchFamily="18" charset="0"/>
              </a:rPr>
              <a:t>a partir da sua realidade e </a:t>
            </a:r>
            <a:r>
              <a:rPr lang="pt-BR" sz="2400" dirty="0" smtClean="0">
                <a:solidFill>
                  <a:schemeClr val="tx1"/>
                </a:solidFill>
                <a:latin typeface="Cambria" pitchFamily="18" charset="0"/>
                <a:ea typeface="Cambria" pitchFamily="18" charset="0"/>
              </a:rPr>
              <a:t>incômodos</a:t>
            </a:r>
            <a:r>
              <a:rPr lang="pt-BR" sz="2400" dirty="0">
                <a:solidFill>
                  <a:schemeClr val="tx1"/>
                </a:solidFill>
                <a:latin typeface="Cambria" pitchFamily="18" charset="0"/>
                <a:ea typeface="Cambria" pitchFamily="18" charset="0"/>
              </a:rPr>
              <a:t>.</a:t>
            </a:r>
          </a:p>
          <a:p>
            <a:pPr marL="992188" lvl="1" indent="0" algn="just">
              <a:lnSpc>
                <a:spcPct val="120000"/>
              </a:lnSpc>
              <a:buNone/>
            </a:pPr>
            <a:endParaRPr lang="pt-BR" sz="2000" dirty="0">
              <a:solidFill>
                <a:schemeClr val="tx1"/>
              </a:solidFill>
              <a:highlight>
                <a:srgbClr val="FFFF00"/>
              </a:highlight>
              <a:latin typeface="Cambria" pitchFamily="18" charset="0"/>
              <a:ea typeface="Cambria" pitchFamily="18" charset="0"/>
            </a:endParaRPr>
          </a:p>
        </p:txBody>
      </p:sp>
    </p:spTree>
    <p:extLst>
      <p:ext uri="{BB962C8B-B14F-4D97-AF65-F5344CB8AC3E}">
        <p14:creationId xmlns:p14="http://schemas.microsoft.com/office/powerpoint/2010/main" val="281284390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1194563" y="2209804"/>
            <a:ext cx="6568312" cy="3431475"/>
          </a:xfrm>
        </p:spPr>
        <p:txBody>
          <a:bodyPr wrap="square" numCol="1" anchor="t" anchorCtr="0" compatLnSpc="1">
            <a:prstTxWarp prst="textNoShape">
              <a:avLst/>
            </a:prstTxWarp>
          </a:bodyPr>
          <a:lstStyle/>
          <a:p>
            <a:pPr indent="-173038" algn="just">
              <a:lnSpc>
                <a:spcPct val="90000"/>
              </a:lnSpc>
              <a:buFont typeface="Wingdings 2" pitchFamily="18" charset="2"/>
              <a:buChar char=""/>
            </a:pPr>
            <a:r>
              <a:rPr lang="pt-BR" sz="2400" dirty="0" smtClean="0">
                <a:latin typeface="Cambria" pitchFamily="18" charset="0"/>
              </a:rPr>
              <a:t>O PE deve ser voltado à prática profissional, mas sem esquecer a academia, sendo, portanto, desenvolvido:</a:t>
            </a:r>
          </a:p>
          <a:p>
            <a:pPr indent="-173038" algn="just">
              <a:lnSpc>
                <a:spcPct val="90000"/>
              </a:lnSpc>
              <a:buFont typeface="Wingdings 2" pitchFamily="18" charset="2"/>
              <a:buChar char=""/>
            </a:pPr>
            <a:endParaRPr lang="pt-BR" sz="800" dirty="0" smtClean="0">
              <a:latin typeface="Cambria" pitchFamily="18" charset="0"/>
            </a:endParaRPr>
          </a:p>
          <a:p>
            <a:pPr marL="712788" indent="-261938" algn="just">
              <a:lnSpc>
                <a:spcPct val="90000"/>
              </a:lnSpc>
              <a:buFont typeface="Wingdings" pitchFamily="2" charset="2"/>
              <a:buChar char="Ø"/>
            </a:pPr>
            <a:r>
              <a:rPr lang="pt-BR" sz="2400" dirty="0" smtClean="0">
                <a:latin typeface="Cambria" pitchFamily="18" charset="0"/>
              </a:rPr>
              <a:t>de acordo com o público, discutido, criticado e reelaborado nos diversos momentos coletivos e individuais.</a:t>
            </a:r>
          </a:p>
          <a:p>
            <a:pPr marL="712788" indent="-261938" algn="just">
              <a:lnSpc>
                <a:spcPct val="90000"/>
              </a:lnSpc>
              <a:buFont typeface="Wingdings" pitchFamily="2" charset="2"/>
              <a:buChar char="Ø"/>
            </a:pPr>
            <a:r>
              <a:rPr lang="pt-BR" sz="2400" dirty="0" smtClean="0">
                <a:latin typeface="Cambria" pitchFamily="18" charset="0"/>
              </a:rPr>
              <a:t>a partir do conhecimento acadêmico existente e analisado à luz da teoria.</a:t>
            </a:r>
          </a:p>
          <a:p>
            <a:pPr indent="-173038" algn="just">
              <a:lnSpc>
                <a:spcPct val="90000"/>
              </a:lnSpc>
              <a:buFont typeface="Wingdings 2" pitchFamily="18" charset="2"/>
              <a:buChar char=""/>
            </a:pPr>
            <a:endParaRPr lang="pt-BR" sz="2400" dirty="0" smtClean="0">
              <a:latin typeface="Cambria" pitchFamily="18" charset="0"/>
            </a:endParaRPr>
          </a:p>
        </p:txBody>
      </p:sp>
      <p:sp>
        <p:nvSpPr>
          <p:cNvPr id="5" name="Title 1"/>
          <p:cNvSpPr txBox="1">
            <a:spLocks/>
          </p:cNvSpPr>
          <p:nvPr/>
        </p:nvSpPr>
        <p:spPr>
          <a:xfrm>
            <a:off x="457200" y="871540"/>
            <a:ext cx="8229600" cy="855663"/>
          </a:xfrm>
          <a:prstGeom prst="rect">
            <a:avLst/>
          </a:prstGeom>
        </p:spPr>
        <p:txBody>
          <a:bodyPr rtlCol="0"/>
          <a:lstStyle/>
          <a:p>
            <a:pPr lvl="0" algn="ctr" fontAlgn="auto">
              <a:spcAft>
                <a:spcPts val="0"/>
              </a:spcAft>
              <a:defRPr/>
            </a:pPr>
            <a:r>
              <a:rPr kumimoji="0" lang="en-US" sz="4000" b="1" i="0" u="none" strike="noStrike" kern="1200" cap="none" spc="0" normalizeH="0" baseline="0" noProof="0" dirty="0" smtClean="0">
                <a:ln>
                  <a:noFill/>
                </a:ln>
                <a:solidFill>
                  <a:srgbClr val="006600"/>
                </a:solidFill>
                <a:effectLst>
                  <a:outerShdw blurRad="31750" dist="25400" dir="5400000" algn="tl" rotWithShape="0">
                    <a:srgbClr val="000000">
                      <a:alpha val="25000"/>
                    </a:srgbClr>
                  </a:outerShdw>
                </a:effectLst>
                <a:uLnTx/>
                <a:uFillTx/>
                <a:latin typeface="Cambria" pitchFamily="18" charset="0"/>
                <a:ea typeface="+mj-ea"/>
                <a:cs typeface="+mj-cs"/>
              </a:rPr>
              <a:t>DISSERTAÇÃO</a:t>
            </a:r>
            <a:r>
              <a:rPr kumimoji="0" lang="en-US" sz="4000" b="1" i="0" u="none" strike="noStrike" kern="1200" cap="none" spc="0" normalizeH="0" noProof="0" dirty="0" smtClean="0">
                <a:ln>
                  <a:noFill/>
                </a:ln>
                <a:solidFill>
                  <a:srgbClr val="006600"/>
                </a:solidFill>
                <a:effectLst>
                  <a:outerShdw blurRad="31750" dist="25400" dir="5400000" algn="tl" rotWithShape="0">
                    <a:srgbClr val="000000">
                      <a:alpha val="25000"/>
                    </a:srgbClr>
                  </a:outerShdw>
                </a:effectLst>
                <a:uLnTx/>
                <a:uFillTx/>
                <a:latin typeface="Cambria" pitchFamily="18" charset="0"/>
                <a:ea typeface="+mj-ea"/>
                <a:cs typeface="+mj-cs"/>
              </a:rPr>
              <a:t> / PRODUTO</a:t>
            </a:r>
            <a:endParaRPr lang="en-US" sz="4000" b="1" dirty="0" smtClean="0">
              <a:solidFill>
                <a:srgbClr val="006600"/>
              </a:solidFill>
              <a:effectLst>
                <a:outerShdw blurRad="31750" dist="25400" dir="5400000" algn="tl" rotWithShape="0">
                  <a:srgbClr val="000000">
                    <a:alpha val="25000"/>
                  </a:srgbClr>
                </a:outerShdw>
              </a:effectLst>
              <a:latin typeface="Cambria" pitchFamily="18" charset="0"/>
              <a:ea typeface="+mj-ea"/>
              <a:cs typeface="+mj-cs"/>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0BD92713-D877-A04F-A214-A93BA3D6258B}"/>
              </a:ext>
            </a:extLst>
          </p:cNvPr>
          <p:cNvSpPr>
            <a:spLocks noGrp="1"/>
          </p:cNvSpPr>
          <p:nvPr>
            <p:ph idx="1"/>
          </p:nvPr>
        </p:nvSpPr>
        <p:spPr>
          <a:xfrm>
            <a:off x="561974" y="1187398"/>
            <a:ext cx="8053953" cy="5177207"/>
          </a:xfrm>
        </p:spPr>
        <p:txBody>
          <a:bodyPr>
            <a:normAutofit fontScale="55000" lnSpcReduction="20000"/>
          </a:bodyPr>
          <a:lstStyle/>
          <a:p>
            <a:pPr marL="19050" lvl="1" indent="-19050" algn="ctr" fontAlgn="base">
              <a:spcBef>
                <a:spcPct val="0"/>
              </a:spcBef>
              <a:spcAft>
                <a:spcPct val="0"/>
              </a:spcAft>
              <a:buNone/>
            </a:pPr>
            <a:r>
              <a:rPr lang="en-US" sz="4000" dirty="0" err="1">
                <a:effectLst>
                  <a:outerShdw blurRad="38100" dist="38100" dir="2700000" algn="tl">
                    <a:srgbClr val="000000">
                      <a:alpha val="43137"/>
                    </a:srgbClr>
                  </a:outerShdw>
                </a:effectLst>
                <a:latin typeface="Cambria" pitchFamily="18" charset="0"/>
                <a:ea typeface="Cambria" pitchFamily="18" charset="0"/>
              </a:rPr>
              <a:t>Sou</a:t>
            </a:r>
            <a:r>
              <a:rPr lang="en-US" sz="4000" dirty="0">
                <a:effectLst>
                  <a:outerShdw blurRad="38100" dist="38100" dir="2700000" algn="tl">
                    <a:srgbClr val="000000">
                      <a:alpha val="43137"/>
                    </a:srgbClr>
                  </a:outerShdw>
                </a:effectLst>
                <a:latin typeface="Cambria" pitchFamily="18" charset="0"/>
                <a:ea typeface="Cambria" pitchFamily="18" charset="0"/>
              </a:rPr>
              <a:t> de um INSTITUTO! E </a:t>
            </a:r>
            <a:r>
              <a:rPr lang="en-US" sz="4000" dirty="0" err="1">
                <a:effectLst>
                  <a:outerShdw blurRad="38100" dist="38100" dir="2700000" algn="tl">
                    <a:srgbClr val="000000">
                      <a:alpha val="43137"/>
                    </a:srgbClr>
                  </a:outerShdw>
                </a:effectLst>
                <a:latin typeface="Cambria" pitchFamily="18" charset="0"/>
                <a:ea typeface="Cambria" pitchFamily="18" charset="0"/>
              </a:rPr>
              <a:t>por</a:t>
            </a:r>
            <a:r>
              <a:rPr lang="en-US" sz="4000" dirty="0">
                <a:effectLst>
                  <a:outerShdw blurRad="38100" dist="38100" dir="2700000" algn="tl">
                    <a:srgbClr val="000000">
                      <a:alpha val="43137"/>
                    </a:srgbClr>
                  </a:outerShdw>
                </a:effectLst>
                <a:latin typeface="Cambria" pitchFamily="18" charset="0"/>
                <a:ea typeface="Cambria" pitchFamily="18" charset="0"/>
              </a:rPr>
              <a:t> </a:t>
            </a:r>
            <a:r>
              <a:rPr lang="en-US" sz="4000" dirty="0" err="1">
                <a:effectLst>
                  <a:outerShdw blurRad="38100" dist="38100" dir="2700000" algn="tl">
                    <a:srgbClr val="000000">
                      <a:alpha val="43137"/>
                    </a:srgbClr>
                  </a:outerShdw>
                </a:effectLst>
                <a:latin typeface="Cambria" pitchFamily="18" charset="0"/>
                <a:ea typeface="Cambria" pitchFamily="18" charset="0"/>
              </a:rPr>
              <a:t>isso</a:t>
            </a:r>
            <a:r>
              <a:rPr lang="en-US" sz="4000" dirty="0">
                <a:effectLst>
                  <a:outerShdw blurRad="38100" dist="38100" dir="2700000" algn="tl">
                    <a:srgbClr val="000000">
                      <a:alpha val="43137"/>
                    </a:srgbClr>
                  </a:outerShdw>
                </a:effectLst>
                <a:latin typeface="Cambria" pitchFamily="18" charset="0"/>
                <a:ea typeface="Cambria" pitchFamily="18" charset="0"/>
              </a:rPr>
              <a:t>, </a:t>
            </a:r>
            <a:r>
              <a:rPr lang="en-US" sz="4000" dirty="0" err="1">
                <a:effectLst>
                  <a:outerShdw blurRad="38100" dist="38100" dir="2700000" algn="tl">
                    <a:srgbClr val="000000">
                      <a:alpha val="43137"/>
                    </a:srgbClr>
                  </a:outerShdw>
                </a:effectLst>
                <a:latin typeface="Cambria" pitchFamily="18" charset="0"/>
                <a:ea typeface="Cambria" pitchFamily="18" charset="0"/>
              </a:rPr>
              <a:t>tenho</a:t>
            </a:r>
            <a:r>
              <a:rPr lang="en-US" sz="4000" dirty="0">
                <a:effectLst>
                  <a:outerShdw blurRad="38100" dist="38100" dir="2700000" algn="tl">
                    <a:srgbClr val="000000">
                      <a:alpha val="43137"/>
                    </a:srgbClr>
                  </a:outerShdw>
                </a:effectLst>
                <a:latin typeface="Cambria" pitchFamily="18" charset="0"/>
                <a:ea typeface="Cambria" pitchFamily="18" charset="0"/>
              </a:rPr>
              <a:t> </a:t>
            </a:r>
            <a:r>
              <a:rPr lang="en-US" sz="4000" dirty="0" err="1">
                <a:effectLst>
                  <a:outerShdw blurRad="38100" dist="38100" dir="2700000" algn="tl">
                    <a:srgbClr val="000000">
                      <a:alpha val="43137"/>
                    </a:srgbClr>
                  </a:outerShdw>
                </a:effectLst>
                <a:latin typeface="Cambria" pitchFamily="18" charset="0"/>
                <a:ea typeface="Cambria" pitchFamily="18" charset="0"/>
              </a:rPr>
              <a:t>muita</a:t>
            </a:r>
            <a:r>
              <a:rPr lang="en-US" sz="4000" dirty="0">
                <a:effectLst>
                  <a:outerShdw blurRad="38100" dist="38100" dir="2700000" algn="tl">
                    <a:srgbClr val="000000">
                      <a:alpha val="43137"/>
                    </a:srgbClr>
                  </a:outerShdw>
                </a:effectLst>
                <a:latin typeface="Cambria" pitchFamily="18" charset="0"/>
                <a:ea typeface="Cambria" pitchFamily="18" charset="0"/>
              </a:rPr>
              <a:t> </a:t>
            </a:r>
            <a:r>
              <a:rPr lang="en-US" sz="4000" dirty="0" err="1">
                <a:effectLst>
                  <a:outerShdw blurRad="38100" dist="38100" dir="2700000" algn="tl">
                    <a:srgbClr val="000000">
                      <a:alpha val="43137"/>
                    </a:srgbClr>
                  </a:outerShdw>
                </a:effectLst>
                <a:latin typeface="Cambria" pitchFamily="18" charset="0"/>
                <a:ea typeface="Cambria" pitchFamily="18" charset="0"/>
              </a:rPr>
              <a:t>tranquilidade</a:t>
            </a:r>
            <a:r>
              <a:rPr lang="en-US" sz="4000" dirty="0">
                <a:effectLst>
                  <a:outerShdw blurRad="38100" dist="38100" dir="2700000" algn="tl">
                    <a:srgbClr val="000000">
                      <a:alpha val="43137"/>
                    </a:srgbClr>
                  </a:outerShdw>
                </a:effectLst>
                <a:latin typeface="Cambria" pitchFamily="18" charset="0"/>
                <a:ea typeface="Cambria" pitchFamily="18" charset="0"/>
              </a:rPr>
              <a:t>, junto com meus </a:t>
            </a:r>
            <a:r>
              <a:rPr lang="en-US" sz="4000" dirty="0" err="1">
                <a:effectLst>
                  <a:outerShdw blurRad="38100" dist="38100" dir="2700000" algn="tl">
                    <a:srgbClr val="000000">
                      <a:alpha val="43137"/>
                    </a:srgbClr>
                  </a:outerShdw>
                </a:effectLst>
                <a:latin typeface="Cambria" pitchFamily="18" charset="0"/>
                <a:ea typeface="Cambria" pitchFamily="18" charset="0"/>
              </a:rPr>
              <a:t>colegas</a:t>
            </a:r>
            <a:r>
              <a:rPr lang="en-US" sz="4000" dirty="0">
                <a:effectLst>
                  <a:outerShdw blurRad="38100" dist="38100" dir="2700000" algn="tl">
                    <a:srgbClr val="000000">
                      <a:alpha val="43137"/>
                    </a:srgbClr>
                  </a:outerShdw>
                </a:effectLst>
                <a:latin typeface="Cambria" pitchFamily="18" charset="0"/>
                <a:ea typeface="Cambria" pitchFamily="18" charset="0"/>
              </a:rPr>
              <a:t> co-</a:t>
            </a:r>
            <a:r>
              <a:rPr lang="en-US" sz="4000" dirty="0" err="1">
                <a:effectLst>
                  <a:outerShdw blurRad="38100" dist="38100" dir="2700000" algn="tl">
                    <a:srgbClr val="000000">
                      <a:alpha val="43137"/>
                    </a:srgbClr>
                  </a:outerShdw>
                </a:effectLst>
                <a:latin typeface="Cambria" pitchFamily="18" charset="0"/>
                <a:ea typeface="Cambria" pitchFamily="18" charset="0"/>
              </a:rPr>
              <a:t>autores</a:t>
            </a:r>
            <a:r>
              <a:rPr lang="en-US" sz="4000" dirty="0">
                <a:effectLst>
                  <a:outerShdw blurRad="38100" dist="38100" dir="2700000" algn="tl">
                    <a:srgbClr val="000000">
                      <a:alpha val="43137"/>
                    </a:srgbClr>
                  </a:outerShdw>
                </a:effectLst>
                <a:latin typeface="Cambria" pitchFamily="18" charset="0"/>
                <a:ea typeface="Cambria" pitchFamily="18" charset="0"/>
              </a:rPr>
              <a:t> de </a:t>
            </a:r>
            <a:r>
              <a:rPr lang="en-US" sz="4000" dirty="0" err="1">
                <a:effectLst>
                  <a:outerShdw blurRad="38100" dist="38100" dir="2700000" algn="tl">
                    <a:srgbClr val="000000">
                      <a:alpha val="43137"/>
                    </a:srgbClr>
                  </a:outerShdw>
                </a:effectLst>
                <a:latin typeface="Cambria" pitchFamily="18" charset="0"/>
                <a:ea typeface="Cambria" pitchFamily="18" charset="0"/>
              </a:rPr>
              <a:t>afirmar</a:t>
            </a:r>
            <a:r>
              <a:rPr lang="en-US" sz="4000" dirty="0">
                <a:effectLst>
                  <a:outerShdw blurRad="38100" dist="38100" dir="2700000" algn="tl">
                    <a:srgbClr val="000000">
                      <a:alpha val="43137"/>
                    </a:srgbClr>
                  </a:outerShdw>
                </a:effectLst>
                <a:latin typeface="Cambria" pitchFamily="18" charset="0"/>
                <a:ea typeface="Cambria" pitchFamily="18" charset="0"/>
              </a:rPr>
              <a:t> que </a:t>
            </a:r>
            <a:r>
              <a:rPr lang="en-US" sz="4000" dirty="0" err="1">
                <a:effectLst>
                  <a:outerShdw blurRad="38100" dist="38100" dir="2700000" algn="tl">
                    <a:srgbClr val="000000">
                      <a:alpha val="43137"/>
                    </a:srgbClr>
                  </a:outerShdw>
                </a:effectLst>
                <a:latin typeface="Cambria" pitchFamily="18" charset="0"/>
                <a:ea typeface="Cambria" pitchFamily="18" charset="0"/>
              </a:rPr>
              <a:t>num</a:t>
            </a:r>
            <a:r>
              <a:rPr lang="en-US" sz="4000" dirty="0">
                <a:effectLst>
                  <a:outerShdw blurRad="38100" dist="38100" dir="2700000" algn="tl">
                    <a:srgbClr val="000000">
                      <a:alpha val="43137"/>
                    </a:srgbClr>
                  </a:outerShdw>
                </a:effectLst>
                <a:latin typeface="Cambria" pitchFamily="18" charset="0"/>
                <a:ea typeface="Cambria" pitchFamily="18" charset="0"/>
              </a:rPr>
              <a:t> </a:t>
            </a:r>
            <a:r>
              <a:rPr lang="en-US" sz="4000" dirty="0" err="1">
                <a:effectLst>
                  <a:outerShdw blurRad="38100" dist="38100" dir="2700000" algn="tl">
                    <a:srgbClr val="000000">
                      <a:alpha val="43137"/>
                    </a:srgbClr>
                  </a:outerShdw>
                </a:effectLst>
                <a:latin typeface="Cambria" pitchFamily="18" charset="0"/>
                <a:ea typeface="Cambria" pitchFamily="18" charset="0"/>
              </a:rPr>
              <a:t>stricto</a:t>
            </a:r>
            <a:r>
              <a:rPr lang="en-US" sz="4000" dirty="0">
                <a:effectLst>
                  <a:outerShdw blurRad="38100" dist="38100" dir="2700000" algn="tl">
                    <a:srgbClr val="000000">
                      <a:alpha val="43137"/>
                    </a:srgbClr>
                  </a:outerShdw>
                </a:effectLst>
                <a:latin typeface="Cambria" pitchFamily="18" charset="0"/>
                <a:ea typeface="Cambria" pitchFamily="18" charset="0"/>
              </a:rPr>
              <a:t> </a:t>
            </a:r>
            <a:r>
              <a:rPr lang="en-US" sz="4000" dirty="0" err="1">
                <a:effectLst>
                  <a:outerShdw blurRad="38100" dist="38100" dir="2700000" algn="tl">
                    <a:srgbClr val="000000">
                      <a:alpha val="43137"/>
                    </a:srgbClr>
                  </a:outerShdw>
                </a:effectLst>
                <a:latin typeface="Cambria" pitchFamily="18" charset="0"/>
                <a:ea typeface="Cambria" pitchFamily="18" charset="0"/>
              </a:rPr>
              <a:t>sensu</a:t>
            </a:r>
            <a:r>
              <a:rPr lang="en-US" sz="4000" dirty="0">
                <a:effectLst>
                  <a:outerShdw blurRad="38100" dist="38100" dir="2700000" algn="tl">
                    <a:srgbClr val="000000">
                      <a:alpha val="43137"/>
                    </a:srgbClr>
                  </a:outerShdw>
                </a:effectLst>
                <a:latin typeface="Cambria" pitchFamily="18" charset="0"/>
                <a:ea typeface="Cambria" pitchFamily="18" charset="0"/>
              </a:rPr>
              <a:t>: </a:t>
            </a:r>
          </a:p>
          <a:p>
            <a:pPr marL="412750" lvl="1" indent="0" algn="just">
              <a:buNone/>
            </a:pPr>
            <a:endParaRPr lang="en-US" dirty="0">
              <a:latin typeface="Cambria" pitchFamily="18" charset="0"/>
              <a:ea typeface="Cambria" pitchFamily="18" charset="0"/>
            </a:endParaRPr>
          </a:p>
          <a:p>
            <a:pPr marL="412750" lvl="1" indent="0" algn="just">
              <a:buNone/>
            </a:pPr>
            <a:endParaRPr lang="en-US" dirty="0">
              <a:latin typeface="Cambria" pitchFamily="18" charset="0"/>
              <a:ea typeface="Cambria" pitchFamily="18" charset="0"/>
            </a:endParaRPr>
          </a:p>
          <a:p>
            <a:pPr marL="0" lvl="1" indent="0" algn="ctr">
              <a:buNone/>
            </a:pPr>
            <a:r>
              <a:rPr lang="en-US" sz="3300" dirty="0">
                <a:latin typeface="Cambria" pitchFamily="18" charset="0"/>
                <a:ea typeface="Cambria" pitchFamily="18" charset="0"/>
              </a:rPr>
              <a:t>“</a:t>
            </a:r>
            <a:r>
              <a:rPr lang="pt-BR" sz="3300" dirty="0">
                <a:latin typeface="Cambria" pitchFamily="18" charset="0"/>
                <a:ea typeface="Cambria" pitchFamily="18" charset="0"/>
              </a:rPr>
              <a:t>A proposta (de um curso) precisa representar maturidade em relação ao corpo docente, que precisa ser integrado por profissionais com título de doutor e com produção acadêmica e técnica relevante para a área, além de experiência em captação de fomento para o desenvolvimento de projetos de pesquisa. Nesse sentido, é preciso que os servidores lotados nos IF, e que desejem adentrar à pós-graduação, </a:t>
            </a:r>
            <a:r>
              <a:rPr lang="pt-BR" sz="3300" dirty="0">
                <a:effectLst>
                  <a:outerShdw blurRad="38100" dist="38100" dir="2700000" algn="tl">
                    <a:srgbClr val="000000">
                      <a:alpha val="43137"/>
                    </a:srgbClr>
                  </a:outerShdw>
                </a:effectLst>
                <a:latin typeface="Cambria" pitchFamily="18" charset="0"/>
                <a:ea typeface="Cambria" pitchFamily="18" charset="0"/>
              </a:rPr>
              <a:t>incorporem o espírito da pesquisa e extensão com a devida maturidade acadêmica e técnica para além de produções que mais se assemelham a projetos de ensino e que não apresentam uma base teórica e/ou metodológica em diálogo com o que vem sendo produzido por uma determinada área de conhecimento, sem apresentar qualquer inovação</a:t>
            </a:r>
            <a:r>
              <a:rPr lang="pt-BR" sz="3300" dirty="0">
                <a:latin typeface="Cambria" pitchFamily="18" charset="0"/>
                <a:ea typeface="Cambria" pitchFamily="18" charset="0"/>
              </a:rPr>
              <a:t>. Em resumo, se quisermos que os IF sejam representativos e respeitados no cenário da pós-graduação no país, </a:t>
            </a:r>
            <a:r>
              <a:rPr lang="pt-BR" sz="3300" dirty="0">
                <a:effectLst>
                  <a:outerShdw blurRad="38100" dist="38100" dir="2700000" algn="tl">
                    <a:srgbClr val="000000">
                      <a:alpha val="43137"/>
                    </a:srgbClr>
                  </a:outerShdw>
                </a:effectLst>
                <a:latin typeface="Cambria" pitchFamily="18" charset="0"/>
                <a:ea typeface="Cambria" pitchFamily="18" charset="0"/>
              </a:rPr>
              <a:t>é preciso que o tripé ensino-pesquisa-extensão não esteja apoiado apenas na primeira perna, seja pelo amadurecimento da pesquisa e extensão, seja pela oferta de melhores condições em termos de infraestrutura e carga horária para o pleno desenvolvimento das atividades, não fazendo dos docentes dos IF apenas “</a:t>
            </a:r>
            <a:r>
              <a:rPr lang="pt-BR" sz="3300" dirty="0" err="1">
                <a:effectLst>
                  <a:outerShdw blurRad="38100" dist="38100" dir="2700000" algn="tl">
                    <a:srgbClr val="000000">
                      <a:alpha val="43137"/>
                    </a:srgbClr>
                  </a:outerShdw>
                </a:effectLst>
                <a:latin typeface="Cambria" pitchFamily="18" charset="0"/>
                <a:ea typeface="Cambria" pitchFamily="18" charset="0"/>
              </a:rPr>
              <a:t>auleiros</a:t>
            </a:r>
            <a:r>
              <a:rPr lang="pt-BR" sz="3300" dirty="0">
                <a:effectLst>
                  <a:outerShdw blurRad="38100" dist="38100" dir="2700000" algn="tl">
                    <a:srgbClr val="000000">
                      <a:alpha val="43137"/>
                    </a:srgbClr>
                  </a:outerShdw>
                </a:effectLst>
                <a:latin typeface="Cambria" pitchFamily="18" charset="0"/>
                <a:ea typeface="Cambria" pitchFamily="18" charset="0"/>
              </a:rPr>
              <a:t>” </a:t>
            </a:r>
            <a:r>
              <a:rPr lang="pt-BR" sz="3300" dirty="0">
                <a:latin typeface="Cambria" pitchFamily="18" charset="0"/>
                <a:ea typeface="Cambria" pitchFamily="18" charset="0"/>
              </a:rPr>
              <a:t>(RÔÇAS; PEREIRA, 2017).</a:t>
            </a:r>
          </a:p>
        </p:txBody>
      </p:sp>
      <p:sp>
        <p:nvSpPr>
          <p:cNvPr id="4" name="Title 1">
            <a:extLst>
              <a:ext uri="{FF2B5EF4-FFF2-40B4-BE49-F238E27FC236}">
                <a16:creationId xmlns:a16="http://schemas.microsoft.com/office/drawing/2014/main" xmlns="" id="{B20974D1-C4B5-EA4D-93B3-C4344C5F0DC6}"/>
              </a:ext>
            </a:extLst>
          </p:cNvPr>
          <p:cNvSpPr txBox="1">
            <a:spLocks/>
          </p:cNvSpPr>
          <p:nvPr/>
        </p:nvSpPr>
        <p:spPr>
          <a:xfrm>
            <a:off x="433953" y="460120"/>
            <a:ext cx="8229600" cy="795243"/>
          </a:xfrm>
          <a:prstGeom prst="rect">
            <a:avLst/>
          </a:prstGeom>
        </p:spPr>
        <p:txBody>
          <a:bodyPr rtlCol="0"/>
          <a:lstStyle/>
          <a:p>
            <a:pPr lvl="0" algn="ctr" fontAlgn="auto">
              <a:spcAft>
                <a:spcPts val="0"/>
              </a:spcAft>
              <a:defRPr/>
            </a:pPr>
            <a:r>
              <a:rPr lang="en-US" sz="30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CONSIDERAÇÕES (</a:t>
            </a:r>
            <a:r>
              <a:rPr lang="en-US" sz="30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sem</a:t>
            </a:r>
            <a:r>
              <a:rPr lang="en-US" sz="30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0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desconsiderar</a:t>
            </a:r>
            <a:r>
              <a:rPr lang="en-US" sz="30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a:t>
            </a:r>
          </a:p>
        </p:txBody>
      </p:sp>
    </p:spTree>
    <p:extLst>
      <p:ext uri="{BB962C8B-B14F-4D97-AF65-F5344CB8AC3E}">
        <p14:creationId xmlns:p14="http://schemas.microsoft.com/office/powerpoint/2010/main" val="3121312541"/>
      </p:ext>
    </p:extLst>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0BD92713-D877-A04F-A214-A93BA3D6258B}"/>
              </a:ext>
            </a:extLst>
          </p:cNvPr>
          <p:cNvSpPr>
            <a:spLocks noGrp="1"/>
          </p:cNvSpPr>
          <p:nvPr>
            <p:ph idx="1"/>
          </p:nvPr>
        </p:nvSpPr>
        <p:spPr>
          <a:xfrm>
            <a:off x="830271" y="1558873"/>
            <a:ext cx="7546563" cy="5405807"/>
          </a:xfrm>
        </p:spPr>
        <p:txBody>
          <a:bodyPr>
            <a:normAutofit/>
          </a:bodyPr>
          <a:lstStyle/>
          <a:p>
            <a:pPr marL="742950" lvl="1" indent="-285750" algn="just" fontAlgn="base">
              <a:spcBef>
                <a:spcPct val="0"/>
              </a:spcBef>
              <a:spcAft>
                <a:spcPct val="0"/>
              </a:spcAft>
              <a:buFont typeface="Arial" panose="020B0604020202020204" pitchFamily="34" charset="0"/>
              <a:buChar char="•"/>
            </a:pPr>
            <a:r>
              <a:rPr lang="en-US" sz="3200" dirty="0">
                <a:solidFill>
                  <a:schemeClr val="tx1"/>
                </a:solidFill>
                <a:effectLst>
                  <a:outerShdw blurRad="38100" dist="38100" dir="2700000" algn="tl">
                    <a:srgbClr val="000000">
                      <a:alpha val="43137"/>
                    </a:srgbClr>
                  </a:outerShdw>
                </a:effectLst>
                <a:latin typeface="Cambria" pitchFamily="18" charset="0"/>
                <a:ea typeface="Cambria" pitchFamily="18" charset="0"/>
              </a:rPr>
              <a:t>O que </a:t>
            </a:r>
            <a:r>
              <a:rPr lang="en-US" sz="3200" dirty="0" err="1">
                <a:solidFill>
                  <a:schemeClr val="tx1"/>
                </a:solidFill>
                <a:effectLst>
                  <a:outerShdw blurRad="38100" dist="38100" dir="2700000" algn="tl">
                    <a:srgbClr val="000000">
                      <a:alpha val="43137"/>
                    </a:srgbClr>
                  </a:outerShdw>
                </a:effectLst>
                <a:latin typeface="Cambria" pitchFamily="18" charset="0"/>
                <a:ea typeface="Cambria" pitchFamily="18" charset="0"/>
              </a:rPr>
              <a:t>fazer</a:t>
            </a:r>
            <a:r>
              <a:rPr lang="en-US" sz="3200" dirty="0">
                <a:solidFill>
                  <a:schemeClr val="tx1"/>
                </a:solidFill>
                <a:effectLst>
                  <a:outerShdw blurRad="38100" dist="38100" dir="2700000" algn="tl">
                    <a:srgbClr val="000000">
                      <a:alpha val="43137"/>
                    </a:srgbClr>
                  </a:outerShdw>
                </a:effectLst>
                <a:latin typeface="Cambria" pitchFamily="18" charset="0"/>
                <a:ea typeface="Cambria" pitchFamily="18" charset="0"/>
              </a:rPr>
              <a:t>?</a:t>
            </a:r>
          </a:p>
          <a:p>
            <a:pPr marL="1200150" lvl="2" indent="-285750" algn="just" fontAlgn="base">
              <a:spcBef>
                <a:spcPct val="0"/>
              </a:spcBef>
              <a:spcAft>
                <a:spcPct val="0"/>
              </a:spcAft>
            </a:pPr>
            <a:r>
              <a:rPr lang="en-US" sz="2800" dirty="0" err="1">
                <a:solidFill>
                  <a:schemeClr val="tx1"/>
                </a:solidFill>
                <a:latin typeface="Cambria" pitchFamily="18" charset="0"/>
                <a:ea typeface="Cambria" pitchFamily="18" charset="0"/>
              </a:rPr>
              <a:t>Parcerias</a:t>
            </a:r>
            <a:endParaRPr lang="en-US" sz="2800" dirty="0">
              <a:solidFill>
                <a:schemeClr val="tx1"/>
              </a:solidFill>
              <a:latin typeface="Cambria" pitchFamily="18" charset="0"/>
              <a:ea typeface="Cambria" pitchFamily="18" charset="0"/>
            </a:endParaRPr>
          </a:p>
          <a:p>
            <a:pPr marL="1200150" lvl="2" indent="-285750" algn="just" fontAlgn="base">
              <a:spcBef>
                <a:spcPct val="0"/>
              </a:spcBef>
              <a:spcAft>
                <a:spcPct val="0"/>
              </a:spcAft>
            </a:pPr>
            <a:r>
              <a:rPr lang="en-US" sz="2800" dirty="0" err="1">
                <a:solidFill>
                  <a:schemeClr val="tx1"/>
                </a:solidFill>
                <a:latin typeface="Cambria" pitchFamily="18" charset="0"/>
                <a:ea typeface="Cambria" pitchFamily="18" charset="0"/>
              </a:rPr>
              <a:t>Estudos</a:t>
            </a:r>
            <a:r>
              <a:rPr lang="en-US" sz="2800" dirty="0">
                <a:solidFill>
                  <a:schemeClr val="tx1"/>
                </a:solidFill>
                <a:latin typeface="Cambria" pitchFamily="18" charset="0"/>
                <a:ea typeface="Cambria" pitchFamily="18" charset="0"/>
              </a:rPr>
              <a:t> de </a:t>
            </a:r>
            <a:r>
              <a:rPr lang="en-US" sz="2800" dirty="0" err="1">
                <a:solidFill>
                  <a:schemeClr val="tx1"/>
                </a:solidFill>
                <a:latin typeface="Cambria" pitchFamily="18" charset="0"/>
                <a:ea typeface="Cambria" pitchFamily="18" charset="0"/>
              </a:rPr>
              <a:t>demanda</a:t>
            </a:r>
            <a:endParaRPr lang="en-US" sz="2800" dirty="0">
              <a:solidFill>
                <a:schemeClr val="tx1"/>
              </a:solidFill>
              <a:latin typeface="Cambria" pitchFamily="18" charset="0"/>
              <a:ea typeface="Cambria" pitchFamily="18" charset="0"/>
            </a:endParaRPr>
          </a:p>
          <a:p>
            <a:pPr marL="1200150" lvl="2" indent="-285750" algn="just" fontAlgn="base">
              <a:spcBef>
                <a:spcPct val="0"/>
              </a:spcBef>
              <a:spcAft>
                <a:spcPct val="0"/>
              </a:spcAft>
            </a:pPr>
            <a:r>
              <a:rPr lang="en-US" sz="2800" dirty="0" err="1">
                <a:solidFill>
                  <a:schemeClr val="tx1"/>
                </a:solidFill>
                <a:latin typeface="Cambria" pitchFamily="18" charset="0"/>
                <a:ea typeface="Cambria" pitchFamily="18" charset="0"/>
              </a:rPr>
              <a:t>Editais</a:t>
            </a:r>
            <a:r>
              <a:rPr lang="en-US" sz="2800" dirty="0">
                <a:solidFill>
                  <a:schemeClr val="tx1"/>
                </a:solidFill>
                <a:latin typeface="Cambria" pitchFamily="18" charset="0"/>
                <a:ea typeface="Cambria" pitchFamily="18" charset="0"/>
              </a:rPr>
              <a:t> para </a:t>
            </a:r>
            <a:r>
              <a:rPr lang="en-US" sz="2800" dirty="0" err="1">
                <a:solidFill>
                  <a:schemeClr val="tx1"/>
                </a:solidFill>
                <a:latin typeface="Cambria" pitchFamily="18" charset="0"/>
                <a:ea typeface="Cambria" pitchFamily="18" charset="0"/>
              </a:rPr>
              <a:t>sele</a:t>
            </a:r>
            <a:r>
              <a:rPr lang="pt-BR" sz="2800" dirty="0" err="1">
                <a:solidFill>
                  <a:schemeClr val="tx1"/>
                </a:solidFill>
                <a:latin typeface="Cambria" pitchFamily="18" charset="0"/>
                <a:ea typeface="Cambria" pitchFamily="18" charset="0"/>
              </a:rPr>
              <a:t>ção</a:t>
            </a:r>
            <a:r>
              <a:rPr lang="pt-BR" sz="2800" dirty="0">
                <a:solidFill>
                  <a:schemeClr val="tx1"/>
                </a:solidFill>
                <a:latin typeface="Cambria" pitchFamily="18" charset="0"/>
                <a:ea typeface="Cambria" pitchFamily="18" charset="0"/>
              </a:rPr>
              <a:t> de docentes que contemplem nossos distintos </a:t>
            </a:r>
            <a:r>
              <a:rPr lang="pt-BR" sz="2800" dirty="0" smtClean="0">
                <a:solidFill>
                  <a:schemeClr val="tx1"/>
                </a:solidFill>
                <a:latin typeface="Cambria" pitchFamily="18" charset="0"/>
                <a:ea typeface="Cambria" pitchFamily="18" charset="0"/>
              </a:rPr>
              <a:t>níveis</a:t>
            </a:r>
            <a:endParaRPr lang="pt-BR" sz="2800" dirty="0">
              <a:solidFill>
                <a:schemeClr val="tx1"/>
              </a:solidFill>
              <a:latin typeface="Cambria" pitchFamily="18" charset="0"/>
              <a:ea typeface="Cambria" pitchFamily="18" charset="0"/>
            </a:endParaRPr>
          </a:p>
          <a:p>
            <a:pPr marL="1200150" lvl="2" indent="-285750" algn="just" fontAlgn="base">
              <a:spcBef>
                <a:spcPct val="0"/>
              </a:spcBef>
              <a:spcAft>
                <a:spcPct val="0"/>
              </a:spcAft>
            </a:pPr>
            <a:r>
              <a:rPr lang="pt-BR" sz="2800" dirty="0">
                <a:solidFill>
                  <a:schemeClr val="tx1"/>
                </a:solidFill>
                <a:latin typeface="Cambria" pitchFamily="18" charset="0"/>
                <a:ea typeface="Cambria" pitchFamily="18" charset="0"/>
              </a:rPr>
              <a:t>Investimento na extensão</a:t>
            </a:r>
          </a:p>
          <a:p>
            <a:pPr marL="1200150" lvl="2" indent="-285750" algn="just" fontAlgn="base">
              <a:spcBef>
                <a:spcPct val="0"/>
              </a:spcBef>
              <a:spcAft>
                <a:spcPct val="0"/>
              </a:spcAft>
            </a:pPr>
            <a:r>
              <a:rPr lang="pt-BR" sz="2800" dirty="0">
                <a:solidFill>
                  <a:schemeClr val="tx1"/>
                </a:solidFill>
                <a:latin typeface="Cambria" pitchFamily="18" charset="0"/>
                <a:ea typeface="Cambria" pitchFamily="18" charset="0"/>
              </a:rPr>
              <a:t>Compreensão da identidade de um IF</a:t>
            </a:r>
          </a:p>
          <a:p>
            <a:pPr marL="1200150" lvl="2" indent="-285750" algn="just" fontAlgn="base">
              <a:spcBef>
                <a:spcPct val="0"/>
              </a:spcBef>
              <a:spcAft>
                <a:spcPct val="0"/>
              </a:spcAft>
            </a:pPr>
            <a:r>
              <a:rPr lang="pt-BR" sz="2800" dirty="0">
                <a:solidFill>
                  <a:schemeClr val="tx1"/>
                </a:solidFill>
                <a:latin typeface="Cambria" pitchFamily="18" charset="0"/>
                <a:ea typeface="Cambria" pitchFamily="18" charset="0"/>
              </a:rPr>
              <a:t>(Re)pensar a </a:t>
            </a:r>
            <a:r>
              <a:rPr lang="pt-BR" sz="2800" dirty="0" smtClean="0">
                <a:solidFill>
                  <a:schemeClr val="tx1"/>
                </a:solidFill>
                <a:latin typeface="Cambria" pitchFamily="18" charset="0"/>
                <a:ea typeface="Cambria" pitchFamily="18" charset="0"/>
              </a:rPr>
              <a:t>expansão </a:t>
            </a:r>
            <a:r>
              <a:rPr lang="pt-BR" sz="2800" dirty="0" smtClean="0">
                <a:solidFill>
                  <a:schemeClr val="tx1"/>
                </a:solidFill>
                <a:latin typeface="Cambria" pitchFamily="18" charset="0"/>
                <a:ea typeface="Cambria" pitchFamily="18" charset="0"/>
                <a:sym typeface="Wingdings" pitchFamily="2" charset="2"/>
              </a:rPr>
              <a:t> </a:t>
            </a:r>
            <a:r>
              <a:rPr lang="pt-BR" sz="2800" dirty="0" smtClean="0">
                <a:solidFill>
                  <a:schemeClr val="tx1"/>
                </a:solidFill>
                <a:latin typeface="Cambria" pitchFamily="18" charset="0"/>
                <a:ea typeface="Cambria" pitchFamily="18" charset="0"/>
              </a:rPr>
              <a:t>expandir </a:t>
            </a:r>
            <a:r>
              <a:rPr lang="pt-BR" sz="2800" dirty="0">
                <a:solidFill>
                  <a:schemeClr val="tx1"/>
                </a:solidFill>
                <a:latin typeface="Cambria" pitchFamily="18" charset="0"/>
                <a:ea typeface="Cambria" pitchFamily="18" charset="0"/>
              </a:rPr>
              <a:t>sem </a:t>
            </a:r>
            <a:r>
              <a:rPr lang="pt-BR" sz="2800" dirty="0" err="1">
                <a:solidFill>
                  <a:schemeClr val="tx1"/>
                </a:solidFill>
                <a:latin typeface="Cambria" pitchFamily="18" charset="0"/>
                <a:ea typeface="Cambria" pitchFamily="18" charset="0"/>
              </a:rPr>
              <a:t>emplodir</a:t>
            </a:r>
            <a:endParaRPr lang="pt-BR" sz="2800" dirty="0">
              <a:solidFill>
                <a:schemeClr val="tx1"/>
              </a:solidFill>
              <a:latin typeface="Cambria" pitchFamily="18" charset="0"/>
              <a:ea typeface="Cambria" pitchFamily="18" charset="0"/>
            </a:endParaRPr>
          </a:p>
        </p:txBody>
      </p:sp>
      <p:sp>
        <p:nvSpPr>
          <p:cNvPr id="4" name="Title 1">
            <a:extLst>
              <a:ext uri="{FF2B5EF4-FFF2-40B4-BE49-F238E27FC236}">
                <a16:creationId xmlns:a16="http://schemas.microsoft.com/office/drawing/2014/main" xmlns="" id="{B20974D1-C4B5-EA4D-93B3-C4344C5F0DC6}"/>
              </a:ext>
            </a:extLst>
          </p:cNvPr>
          <p:cNvSpPr txBox="1">
            <a:spLocks/>
          </p:cNvSpPr>
          <p:nvPr/>
        </p:nvSpPr>
        <p:spPr>
          <a:xfrm>
            <a:off x="433953" y="460120"/>
            <a:ext cx="8229600" cy="795243"/>
          </a:xfrm>
          <a:prstGeom prst="rect">
            <a:avLst/>
          </a:prstGeom>
        </p:spPr>
        <p:txBody>
          <a:bodyPr rtlCol="0"/>
          <a:lstStyle/>
          <a:p>
            <a:pPr lvl="0" algn="ctr" fontAlgn="auto">
              <a:spcAft>
                <a:spcPts val="0"/>
              </a:spcAft>
              <a:defRPr/>
            </a:pPr>
            <a:r>
              <a:rPr lang="en-US" sz="30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CONSIDERAÇÕES (</a:t>
            </a:r>
            <a:r>
              <a:rPr lang="en-US" sz="30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sem</a:t>
            </a:r>
            <a:r>
              <a:rPr lang="en-US" sz="30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0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desconsiderar</a:t>
            </a:r>
            <a:r>
              <a:rPr lang="en-US" sz="30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a:t>
            </a:r>
          </a:p>
        </p:txBody>
      </p:sp>
    </p:spTree>
    <p:extLst>
      <p:ext uri="{BB962C8B-B14F-4D97-AF65-F5344CB8AC3E}">
        <p14:creationId xmlns:p14="http://schemas.microsoft.com/office/powerpoint/2010/main" val="3727803614"/>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276225"/>
            <a:ext cx="8229600" cy="923925"/>
          </a:xfrm>
        </p:spPr>
        <p:txBody>
          <a:bodyPr/>
          <a:lstStyle/>
          <a:p>
            <a:pPr algn="ctr" fontAlgn="auto">
              <a:spcAft>
                <a:spcPts val="0"/>
              </a:spcAft>
              <a:defRPr/>
            </a:pPr>
            <a:r>
              <a:rPr lang="en-US" sz="4000" dirty="0" smtClean="0">
                <a:solidFill>
                  <a:srgbClr val="006600"/>
                </a:solidFill>
                <a:latin typeface="Cambria" pitchFamily="18" charset="0"/>
              </a:rPr>
              <a:t>DE ONDE FALO</a:t>
            </a:r>
            <a:endParaRPr lang="en-US" sz="4000" dirty="0">
              <a:solidFill>
                <a:srgbClr val="006600"/>
              </a:solidFill>
              <a:latin typeface="Cambria" pitchFamily="18" charset="0"/>
            </a:endParaRPr>
          </a:p>
        </p:txBody>
      </p:sp>
      <p:sp>
        <p:nvSpPr>
          <p:cNvPr id="6" name="Rectangle 6"/>
          <p:cNvSpPr>
            <a:spLocks noChangeArrowheads="1"/>
          </p:cNvSpPr>
          <p:nvPr/>
        </p:nvSpPr>
        <p:spPr bwMode="auto">
          <a:xfrm>
            <a:off x="835566" y="1137086"/>
            <a:ext cx="8060784" cy="5539978"/>
          </a:xfrm>
          <a:prstGeom prst="rect">
            <a:avLst/>
          </a:prstGeom>
          <a:noFill/>
          <a:ln w="9525">
            <a:noFill/>
            <a:miter lim="800000"/>
            <a:headEnd/>
            <a:tailEnd/>
          </a:ln>
        </p:spPr>
        <p:txBody>
          <a:bodyPr wrap="square">
            <a:spAutoFit/>
          </a:bodyPr>
          <a:lstStyle/>
          <a:p>
            <a:pPr>
              <a:lnSpc>
                <a:spcPct val="150000"/>
              </a:lnSpc>
              <a:buSzPct val="100000"/>
              <a:buFont typeface="Wingdings" pitchFamily="2" charset="2"/>
              <a:buChar char="Ø"/>
            </a:pPr>
            <a:r>
              <a:rPr lang="pt-BR" sz="2800" dirty="0" smtClean="0">
                <a:latin typeface="Cambria" pitchFamily="18" charset="0"/>
                <a:cs typeface="Calibri" pitchFamily="34" charset="0"/>
              </a:rPr>
              <a:t>  Licenciatura </a:t>
            </a:r>
            <a:r>
              <a:rPr lang="pt-BR" sz="2800" dirty="0">
                <a:latin typeface="Cambria" pitchFamily="18" charset="0"/>
                <a:cs typeface="Calibri" pitchFamily="34" charset="0"/>
              </a:rPr>
              <a:t>em </a:t>
            </a:r>
            <a:r>
              <a:rPr lang="pt-BR" sz="2800" dirty="0" smtClean="0">
                <a:latin typeface="Cambria" pitchFamily="18" charset="0"/>
                <a:cs typeface="Calibri" pitchFamily="34" charset="0"/>
              </a:rPr>
              <a:t>Física (IF/UFRJ, 1999)</a:t>
            </a:r>
            <a:endParaRPr lang="pt-BR" sz="2800" dirty="0">
              <a:latin typeface="Cambria" pitchFamily="18" charset="0"/>
              <a:cs typeface="Calibri" pitchFamily="34" charset="0"/>
            </a:endParaRPr>
          </a:p>
          <a:p>
            <a:pPr>
              <a:lnSpc>
                <a:spcPct val="150000"/>
              </a:lnSpc>
              <a:buSzPct val="100000"/>
              <a:buFont typeface="Wingdings" pitchFamily="2" charset="2"/>
              <a:buChar char="Ø"/>
            </a:pPr>
            <a:r>
              <a:rPr lang="pt-BR" sz="2800" dirty="0" smtClean="0">
                <a:latin typeface="Cambria" pitchFamily="18" charset="0"/>
                <a:cs typeface="Calibri" pitchFamily="34" charset="0"/>
              </a:rPr>
              <a:t>  SEEDUC-RJ  (1999-2007) + </a:t>
            </a:r>
            <a:r>
              <a:rPr lang="pt-BR" sz="2800" b="1" dirty="0" smtClean="0">
                <a:latin typeface="Cambria" pitchFamily="18" charset="0"/>
                <a:cs typeface="Calibri" pitchFamily="34" charset="0"/>
              </a:rPr>
              <a:t>IFRJ</a:t>
            </a:r>
            <a:r>
              <a:rPr lang="pt-BR" sz="2800" dirty="0" smtClean="0">
                <a:latin typeface="Cambria" pitchFamily="18" charset="0"/>
                <a:cs typeface="Calibri" pitchFamily="34" charset="0"/>
              </a:rPr>
              <a:t> (2006-atual)</a:t>
            </a:r>
          </a:p>
          <a:p>
            <a:pPr>
              <a:lnSpc>
                <a:spcPct val="150000"/>
              </a:lnSpc>
              <a:buSzPct val="100000"/>
              <a:buFont typeface="Wingdings" pitchFamily="2" charset="2"/>
              <a:buChar char="Ø"/>
            </a:pPr>
            <a:r>
              <a:rPr lang="pt-BR" sz="2800" dirty="0" smtClean="0">
                <a:latin typeface="Cambria" pitchFamily="18" charset="0"/>
                <a:cs typeface="Calibri" pitchFamily="34" charset="0"/>
                <a:sym typeface="Wingdings" pitchFamily="2" charset="2"/>
              </a:rPr>
              <a:t>  Mestrado Profissional (CEFET-RJ, 2007)</a:t>
            </a:r>
            <a:endParaRPr lang="pt-BR" sz="2800" dirty="0">
              <a:latin typeface="Cambria" pitchFamily="18" charset="0"/>
              <a:cs typeface="Calibri" pitchFamily="34" charset="0"/>
            </a:endParaRPr>
          </a:p>
          <a:p>
            <a:pPr>
              <a:lnSpc>
                <a:spcPct val="150000"/>
              </a:lnSpc>
              <a:buSzPct val="100000"/>
              <a:buFont typeface="Wingdings" pitchFamily="2" charset="2"/>
              <a:buChar char="Ø"/>
            </a:pPr>
            <a:r>
              <a:rPr lang="pt-BR" sz="2800" dirty="0" smtClean="0">
                <a:latin typeface="Cambria" pitchFamily="18" charset="0"/>
                <a:cs typeface="Calibri" pitchFamily="34" charset="0"/>
                <a:sym typeface="Wingdings" pitchFamily="2" charset="2"/>
              </a:rPr>
              <a:t>  Doutorado Acadêmico (NUTES/UFRJ, 2013)</a:t>
            </a:r>
          </a:p>
          <a:p>
            <a:pPr>
              <a:lnSpc>
                <a:spcPct val="150000"/>
              </a:lnSpc>
              <a:buSzPct val="100000"/>
              <a:buFont typeface="Wingdings" pitchFamily="2" charset="2"/>
              <a:buChar char="Ø"/>
            </a:pPr>
            <a:r>
              <a:rPr lang="pt-BR" sz="2800" dirty="0" smtClean="0">
                <a:latin typeface="Cambria" pitchFamily="18" charset="0"/>
                <a:cs typeface="Calibri" pitchFamily="34" charset="0"/>
                <a:sym typeface="Wingdings" pitchFamily="2" charset="2"/>
              </a:rPr>
              <a:t>  Estágio Pós-doutorado (FE/USP, 2017)</a:t>
            </a:r>
            <a:endParaRPr lang="pt-BR" sz="2800" dirty="0">
              <a:latin typeface="Cambria" pitchFamily="18" charset="0"/>
              <a:cs typeface="Calibri" pitchFamily="34" charset="0"/>
              <a:sym typeface="Wingdings" pitchFamily="2" charset="2"/>
            </a:endParaRPr>
          </a:p>
          <a:p>
            <a:pPr marL="446088" lvl="3">
              <a:lnSpc>
                <a:spcPct val="150000"/>
              </a:lnSpc>
              <a:buSzPct val="100000"/>
            </a:pPr>
            <a:r>
              <a:rPr lang="pt-BR" sz="2400" dirty="0" smtClean="0">
                <a:latin typeface="Cambria" pitchFamily="18" charset="0"/>
                <a:cs typeface="Calibri" pitchFamily="34" charset="0"/>
                <a:sym typeface="Wingdings" pitchFamily="2" charset="2"/>
              </a:rPr>
              <a:t>Atualmente: - 1 turma de EM e maior CH na PG</a:t>
            </a:r>
          </a:p>
          <a:p>
            <a:pPr marL="446088" lvl="3">
              <a:lnSpc>
                <a:spcPct val="150000"/>
              </a:lnSpc>
              <a:buSzPct val="100000"/>
            </a:pPr>
            <a:r>
              <a:rPr lang="pt-BR" sz="2400" dirty="0" smtClean="0">
                <a:latin typeface="Cambria" pitchFamily="18" charset="0"/>
                <a:cs typeface="Calibri" pitchFamily="34" charset="0"/>
                <a:sym typeface="Wingdings" pitchFamily="2" charset="2"/>
              </a:rPr>
              <a:t>PROPEC - IFRJ (MP/DP) e PPGECS - UFRJ (MA/DA)</a:t>
            </a:r>
          </a:p>
          <a:p>
            <a:pPr lvl="3">
              <a:lnSpc>
                <a:spcPct val="150000"/>
              </a:lnSpc>
              <a:buSzPct val="100000"/>
            </a:pPr>
            <a:r>
              <a:rPr lang="pt-BR" sz="2400" dirty="0" smtClean="0">
                <a:latin typeface="Cambria" pitchFamily="18" charset="0"/>
                <a:cs typeface="Calibri" pitchFamily="34" charset="0"/>
                <a:sym typeface="Wingdings" pitchFamily="2" charset="2"/>
              </a:rPr>
              <a:t>	          	- Projeto de pesquisa (FAPERJ e CNPq)</a:t>
            </a:r>
          </a:p>
          <a:p>
            <a:pPr lvl="3">
              <a:lnSpc>
                <a:spcPct val="150000"/>
              </a:lnSpc>
              <a:buSzPct val="100000"/>
            </a:pPr>
            <a:r>
              <a:rPr lang="pt-BR" sz="2400" dirty="0" smtClean="0">
                <a:latin typeface="Cambria" pitchFamily="18" charset="0"/>
                <a:cs typeface="Calibri" pitchFamily="34" charset="0"/>
                <a:sym typeface="Wingdings" pitchFamily="2" charset="2"/>
              </a:rPr>
              <a:t>		- Gestão de Ensino (CRJ/IFRJ)</a:t>
            </a:r>
            <a:endParaRPr lang="pt-BR" sz="2400" dirty="0">
              <a:latin typeface="Cambria" pitchFamily="18" charset="0"/>
              <a:cs typeface="Calibri" pitchFamily="34" charset="0"/>
            </a:endParaRPr>
          </a:p>
        </p:txBody>
      </p:sp>
    </p:spTree>
  </p:cSld>
  <p:clrMapOvr>
    <a:masterClrMapping/>
  </p:clrMapOvr>
  <p:transition spd="med">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98463" y="1328785"/>
            <a:ext cx="8174037" cy="4937125"/>
          </a:xfrm>
          <a:prstGeom prst="rect">
            <a:avLst/>
          </a:prstGeom>
          <a:extLst/>
        </p:spPr>
        <p:txBody>
          <a:bodyPr wrap="square" numCol="1" anchor="t" anchorCtr="0" compatLnSpc="1">
            <a:prstTxWarp prst="textNoShape">
              <a:avLst/>
            </a:prstTxWarp>
          </a:bodyPr>
          <a:lstStyle/>
          <a:p>
            <a:pPr lvl="1" indent="-273050" algn="just" eaLnBrk="1" hangingPunct="1">
              <a:lnSpc>
                <a:spcPct val="90000"/>
              </a:lnSpc>
              <a:buNone/>
            </a:pPr>
            <a:endParaRPr lang="pt-BR" sz="2400" dirty="0" smtClean="0">
              <a:latin typeface="Cambria" pitchFamily="18" charset="0"/>
            </a:endParaRPr>
          </a:p>
          <a:p>
            <a:pPr lvl="1" indent="-273050" algn="just">
              <a:lnSpc>
                <a:spcPct val="90000"/>
              </a:lnSpc>
              <a:buFont typeface="Wingdings 2" pitchFamily="18" charset="2"/>
              <a:buChar char=""/>
            </a:pPr>
            <a:r>
              <a:rPr lang="pt-BR" sz="2400" dirty="0" smtClean="0">
                <a:latin typeface="Cambria" pitchFamily="18" charset="0"/>
              </a:rPr>
              <a:t>Os </a:t>
            </a:r>
            <a:r>
              <a:rPr lang="pt-BR" sz="2400" dirty="0" smtClean="0">
                <a:effectLst>
                  <a:outerShdw blurRad="38100" dist="38100" dir="2700000" algn="tl">
                    <a:srgbClr val="000000">
                      <a:alpha val="43137"/>
                    </a:srgbClr>
                  </a:outerShdw>
                </a:effectLst>
                <a:latin typeface="Cambria" pitchFamily="18" charset="0"/>
              </a:rPr>
              <a:t>Produtos Educacionais </a:t>
            </a:r>
            <a:r>
              <a:rPr lang="pt-BR" sz="2400" dirty="0" smtClean="0">
                <a:latin typeface="Cambria" pitchFamily="18" charset="0"/>
              </a:rPr>
              <a:t>são avaliados cinco estratos (Edu1 a Edu5) </a:t>
            </a:r>
            <a:r>
              <a:rPr lang="pt-BR" sz="2400" dirty="0" smtClean="0">
                <a:latin typeface="Cambria" pitchFamily="18" charset="0"/>
                <a:sym typeface="Wingdings" pitchFamily="2" charset="2"/>
              </a:rPr>
              <a:t> </a:t>
            </a:r>
            <a:r>
              <a:rPr lang="pt-BR" sz="2400" dirty="0" smtClean="0">
                <a:latin typeface="Cambria" pitchFamily="18" charset="0"/>
              </a:rPr>
              <a:t>somente os elaborados no âmbito dos cursos de </a:t>
            </a:r>
            <a:r>
              <a:rPr lang="pt-BR" sz="2400" dirty="0" smtClean="0">
                <a:effectLst>
                  <a:outerShdw blurRad="38100" dist="38100" dir="2700000" algn="tl">
                    <a:srgbClr val="000000">
                      <a:alpha val="43137"/>
                    </a:srgbClr>
                  </a:outerShdw>
                </a:effectLst>
                <a:latin typeface="Cambria" pitchFamily="18" charset="0"/>
              </a:rPr>
              <a:t>Mestrado Profissional da Área de Ensino</a:t>
            </a:r>
            <a:r>
              <a:rPr lang="pt-BR" sz="2400" dirty="0" smtClean="0">
                <a:latin typeface="Cambria" pitchFamily="18" charset="0"/>
              </a:rPr>
              <a:t>, desde que associados às dissertações (trabalho final de curso) e/ou em autoria com discentes.</a:t>
            </a:r>
          </a:p>
          <a:p>
            <a:pPr lvl="1" indent="-273050" algn="just">
              <a:lnSpc>
                <a:spcPct val="90000"/>
              </a:lnSpc>
              <a:buFont typeface="Wingdings 2" pitchFamily="18" charset="2"/>
              <a:buChar char=""/>
            </a:pPr>
            <a:endParaRPr lang="pt-BR" sz="2400" dirty="0" smtClean="0">
              <a:latin typeface="Cambria" pitchFamily="18" charset="0"/>
            </a:endParaRPr>
          </a:p>
          <a:p>
            <a:pPr lvl="1" indent="-273050" algn="just">
              <a:lnSpc>
                <a:spcPct val="90000"/>
              </a:lnSpc>
              <a:buFont typeface="Wingdings 2" pitchFamily="18" charset="2"/>
              <a:buChar char=""/>
            </a:pPr>
            <a:r>
              <a:rPr lang="pt-BR" sz="2400" dirty="0" smtClean="0">
                <a:latin typeface="Cambria" pitchFamily="18" charset="0"/>
              </a:rPr>
              <a:t>Os demais produtos educacionais são contabilizados apenas cumulativamente (no ano de 2017).</a:t>
            </a:r>
          </a:p>
          <a:p>
            <a:pPr lvl="1" indent="-273050" algn="just">
              <a:lnSpc>
                <a:spcPct val="90000"/>
              </a:lnSpc>
              <a:buNone/>
            </a:pPr>
            <a:endParaRPr lang="pt-BR" sz="2400" dirty="0" smtClean="0">
              <a:latin typeface="Cambria" pitchFamily="18" charset="0"/>
            </a:endParaRPr>
          </a:p>
          <a:p>
            <a:pPr lvl="1" indent="-273050" algn="just">
              <a:lnSpc>
                <a:spcPct val="90000"/>
              </a:lnSpc>
              <a:buFont typeface="Wingdings 2" pitchFamily="18" charset="2"/>
              <a:buChar char=""/>
            </a:pPr>
            <a:r>
              <a:rPr lang="pt-BR" sz="2400" dirty="0" smtClean="0">
                <a:latin typeface="Cambria" pitchFamily="18" charset="0"/>
              </a:rPr>
              <a:t>Os </a:t>
            </a:r>
            <a:r>
              <a:rPr lang="pt-BR" sz="2400" dirty="0" smtClean="0">
                <a:effectLst>
                  <a:outerShdw blurRad="38100" dist="38100" dir="2700000" algn="tl">
                    <a:srgbClr val="000000">
                      <a:alpha val="43137"/>
                    </a:srgbClr>
                  </a:outerShdw>
                </a:effectLst>
                <a:latin typeface="Cambria" pitchFamily="18" charset="0"/>
              </a:rPr>
              <a:t>Produtos Educacionais </a:t>
            </a:r>
            <a:r>
              <a:rPr lang="pt-BR" sz="2400" dirty="0" smtClean="0">
                <a:latin typeface="Cambria" pitchFamily="18" charset="0"/>
              </a:rPr>
              <a:t>serão classificados segundo a Tabela 1 a seguir.</a:t>
            </a:r>
          </a:p>
        </p:txBody>
      </p:sp>
      <p:sp>
        <p:nvSpPr>
          <p:cNvPr id="5" name="Title 1"/>
          <p:cNvSpPr txBox="1">
            <a:spLocks/>
          </p:cNvSpPr>
          <p:nvPr/>
        </p:nvSpPr>
        <p:spPr>
          <a:xfrm>
            <a:off x="457200" y="485774"/>
            <a:ext cx="8229600" cy="855663"/>
          </a:xfrm>
          <a:prstGeom prst="rect">
            <a:avLst/>
          </a:prstGeom>
        </p:spPr>
        <p:txBody>
          <a:bodyPr rtlCol="0"/>
          <a:lstStyle/>
          <a:p>
            <a:pPr lvl="0" algn="ctr" fontAlgn="auto">
              <a:spcAft>
                <a:spcPts val="0"/>
              </a:spcAft>
              <a:defRPr/>
            </a:pPr>
            <a:r>
              <a:rPr kumimoji="0" lang="en-US" sz="4000" b="1" i="0" u="none" strike="noStrike" kern="1200" cap="none" spc="0" normalizeH="0" baseline="0" noProof="0" dirty="0" smtClean="0">
                <a:ln>
                  <a:noFill/>
                </a:ln>
                <a:solidFill>
                  <a:srgbClr val="006600"/>
                </a:solidFill>
                <a:effectLst>
                  <a:outerShdw blurRad="31750" dist="25400" dir="5400000" algn="tl" rotWithShape="0">
                    <a:srgbClr val="000000">
                      <a:alpha val="25000"/>
                    </a:srgbClr>
                  </a:outerShdw>
                </a:effectLst>
                <a:uLnTx/>
                <a:uFillTx/>
                <a:latin typeface="Cambria" pitchFamily="18" charset="0"/>
                <a:ea typeface="+mj-ea"/>
                <a:cs typeface="+mj-cs"/>
              </a:rPr>
              <a:t>AVALIAÇÃO</a:t>
            </a:r>
            <a:r>
              <a:rPr kumimoji="0" lang="en-US" sz="4000" b="1" i="0" u="none" strike="noStrike" kern="1200" cap="none" spc="0" normalizeH="0" noProof="0" dirty="0" smtClean="0">
                <a:ln>
                  <a:noFill/>
                </a:ln>
                <a:solidFill>
                  <a:srgbClr val="006600"/>
                </a:solidFill>
                <a:effectLst>
                  <a:outerShdw blurRad="31750" dist="25400" dir="5400000" algn="tl" rotWithShape="0">
                    <a:srgbClr val="000000">
                      <a:alpha val="25000"/>
                    </a:srgbClr>
                  </a:outerShdw>
                </a:effectLst>
                <a:uLnTx/>
                <a:uFillTx/>
                <a:latin typeface="Cambria" pitchFamily="18" charset="0"/>
                <a:ea typeface="+mj-ea"/>
                <a:cs typeface="+mj-cs"/>
              </a:rPr>
              <a:t> QUADRIENAL 2017</a:t>
            </a:r>
            <a:endParaRPr lang="en-US" sz="4000" b="1" dirty="0" smtClean="0">
              <a:solidFill>
                <a:srgbClr val="006600"/>
              </a:solidFill>
              <a:effectLst>
                <a:outerShdw blurRad="31750" dist="25400" dir="5400000" algn="tl" rotWithShape="0">
                  <a:srgbClr val="000000">
                    <a:alpha val="25000"/>
                  </a:srgbClr>
                </a:outerShdw>
              </a:effectLst>
              <a:latin typeface="Cambria" pitchFamily="18" charset="0"/>
              <a:ea typeface="+mj-ea"/>
              <a:cs typeface="+mj-cs"/>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23901" y="418142"/>
            <a:ext cx="7686674" cy="417184"/>
          </a:xfrm>
        </p:spPr>
        <p:txBody>
          <a:bodyPr vert="horz" wrap="square" numCol="1" anchor="t" anchorCtr="0" compatLnSpc="1">
            <a:prstTxWarp prst="textNoShape">
              <a:avLst/>
            </a:prstTxWarp>
          </a:bodyPr>
          <a:lstStyle/>
          <a:p>
            <a:pPr indent="-173038" algn="just">
              <a:lnSpc>
                <a:spcPct val="90000"/>
              </a:lnSpc>
              <a:buNone/>
            </a:pPr>
            <a:r>
              <a:rPr lang="pt-BR" sz="1800" b="1" dirty="0" smtClean="0">
                <a:hlinkClick r:id="rId2"/>
              </a:rPr>
              <a:t>Considerações sobre Classificação da produção técnica 2017</a:t>
            </a:r>
            <a:endParaRPr lang="pt-BR" sz="1800" dirty="0" smtClean="0"/>
          </a:p>
        </p:txBody>
      </p:sp>
      <p:pic>
        <p:nvPicPr>
          <p:cNvPr id="7" name="Picture 5" descr="Captura de Tela 2016-10-10 às 15.01.49.png"/>
          <p:cNvPicPr>
            <a:picLocks noChangeAspect="1"/>
          </p:cNvPicPr>
          <p:nvPr/>
        </p:nvPicPr>
        <p:blipFill>
          <a:blip r:embed="rId3" cstate="screen"/>
          <a:srcRect/>
          <a:stretch>
            <a:fillRect/>
          </a:stretch>
        </p:blipFill>
        <p:spPr bwMode="auto">
          <a:xfrm>
            <a:off x="1200150" y="806751"/>
            <a:ext cx="6600825" cy="5832519"/>
          </a:xfrm>
          <a:prstGeom prst="rect">
            <a:avLst/>
          </a:prstGeom>
          <a:noFill/>
          <a:ln w="9525">
            <a:noFill/>
            <a:miter lim="800000"/>
            <a:headEnd/>
            <a:tailEnd/>
          </a:ln>
        </p:spPr>
      </p:pic>
      <p:sp>
        <p:nvSpPr>
          <p:cNvPr id="4" name="Retângulo 3"/>
          <p:cNvSpPr/>
          <p:nvPr/>
        </p:nvSpPr>
        <p:spPr>
          <a:xfrm rot="20110931">
            <a:off x="1026979" y="2837610"/>
            <a:ext cx="6981684" cy="1815882"/>
          </a:xfrm>
          <a:prstGeom prst="rect">
            <a:avLst/>
          </a:prstGeom>
          <a:solidFill>
            <a:srgbClr val="FFFFCC"/>
          </a:solid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 ESSES PARÂMETROS ESTÃO EM DISCUSSÃO E ALGUNS JÁ FORAM ALTERADOS NO SEMINÁRIO DA ÁREA EM NOV/2017.</a:t>
            </a:r>
            <a:endParaRPr lang="pt-B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1000125" y="292733"/>
            <a:ext cx="7286625" cy="1938992"/>
          </a:xfrm>
          <a:prstGeom prst="rect">
            <a:avLst/>
          </a:prstGeom>
          <a:noFill/>
          <a:ln w="9525">
            <a:noFill/>
            <a:miter lim="800000"/>
            <a:headEnd/>
            <a:tailEnd/>
          </a:ln>
        </p:spPr>
        <p:txBody>
          <a:bodyPr wrap="square">
            <a:spAutoFit/>
          </a:bodyPr>
          <a:lstStyle/>
          <a:p>
            <a:pPr algn="just"/>
            <a:r>
              <a:rPr lang="pt-BR" sz="2400" dirty="0">
                <a:latin typeface="Cambria" pitchFamily="18" charset="0"/>
              </a:rPr>
              <a:t>Serão avaliados somente os </a:t>
            </a:r>
            <a:r>
              <a:rPr lang="pt-BR" sz="2400" dirty="0" smtClean="0">
                <a:effectLst>
                  <a:outerShdw blurRad="38100" dist="38100" dir="2700000" algn="tl">
                    <a:srgbClr val="000000">
                      <a:alpha val="43137"/>
                    </a:srgbClr>
                  </a:outerShdw>
                </a:effectLst>
                <a:latin typeface="Cambria" pitchFamily="18" charset="0"/>
              </a:rPr>
              <a:t>Produtos Educacionais </a:t>
            </a:r>
            <a:r>
              <a:rPr lang="pt-BR" sz="2400" dirty="0" smtClean="0">
                <a:latin typeface="Cambria" pitchFamily="18" charset="0"/>
              </a:rPr>
              <a:t>declarados </a:t>
            </a:r>
            <a:r>
              <a:rPr lang="pt-BR" sz="2400" dirty="0">
                <a:latin typeface="Cambria" pitchFamily="18" charset="0"/>
              </a:rPr>
              <a:t>na Plataforma Sucupira que possuam </a:t>
            </a:r>
            <a:r>
              <a:rPr lang="pt-BR" sz="2400" dirty="0" smtClean="0">
                <a:latin typeface="Cambria" pitchFamily="18" charset="0"/>
              </a:rPr>
              <a:t>URL </a:t>
            </a:r>
            <a:r>
              <a:rPr lang="pt-BR" sz="2400" dirty="0">
                <a:latin typeface="Cambria" pitchFamily="18" charset="0"/>
              </a:rPr>
              <a:t>própria, </a:t>
            </a:r>
            <a:r>
              <a:rPr lang="pt-BR" sz="2400" dirty="0" smtClean="0">
                <a:latin typeface="Cambria" pitchFamily="18" charset="0"/>
              </a:rPr>
              <a:t>em </a:t>
            </a:r>
            <a:r>
              <a:rPr lang="pt-BR" sz="2400" dirty="0">
                <a:latin typeface="Cambria" pitchFamily="18" charset="0"/>
              </a:rPr>
              <a:t>acordo com a política de visibilidade prevista para as dissertações, teses e produtos educacionais gerados na Área</a:t>
            </a:r>
            <a:r>
              <a:rPr lang="pt-BR" sz="2400" dirty="0" smtClean="0">
                <a:latin typeface="Cambria" pitchFamily="18" charset="0"/>
              </a:rPr>
              <a:t>.</a:t>
            </a:r>
            <a:endParaRPr lang="pt-BR" sz="2400" dirty="0">
              <a:latin typeface="Cambria" pitchFamily="18" charset="0"/>
            </a:endParaRPr>
          </a:p>
        </p:txBody>
      </p:sp>
      <p:pic>
        <p:nvPicPr>
          <p:cNvPr id="1026" name="Picture 2"/>
          <p:cNvPicPr>
            <a:picLocks noChangeAspect="1" noChangeArrowheads="1"/>
          </p:cNvPicPr>
          <p:nvPr/>
        </p:nvPicPr>
        <p:blipFill>
          <a:blip r:embed="rId2" cstate="screen"/>
          <a:srcRect/>
          <a:stretch>
            <a:fillRect/>
          </a:stretch>
        </p:blipFill>
        <p:spPr bwMode="auto">
          <a:xfrm>
            <a:off x="588075" y="2467125"/>
            <a:ext cx="8039100" cy="2114550"/>
          </a:xfrm>
          <a:prstGeom prst="rect">
            <a:avLst/>
          </a:prstGeom>
          <a:noFill/>
          <a:ln w="9525">
            <a:noFill/>
            <a:miter lim="800000"/>
            <a:headEnd/>
            <a:tailEnd/>
          </a:ln>
        </p:spPr>
      </p:pic>
      <p:sp>
        <p:nvSpPr>
          <p:cNvPr id="4" name="Rectangle 3"/>
          <p:cNvSpPr>
            <a:spLocks noChangeArrowheads="1"/>
          </p:cNvSpPr>
          <p:nvPr/>
        </p:nvSpPr>
        <p:spPr bwMode="auto">
          <a:xfrm>
            <a:off x="843767" y="5149840"/>
            <a:ext cx="7286625" cy="461665"/>
          </a:xfrm>
          <a:prstGeom prst="rect">
            <a:avLst/>
          </a:prstGeom>
          <a:noFill/>
          <a:ln w="9525">
            <a:noFill/>
            <a:miter lim="800000"/>
            <a:headEnd/>
            <a:tailEnd/>
          </a:ln>
        </p:spPr>
        <p:txBody>
          <a:bodyPr wrap="square">
            <a:spAutoFit/>
          </a:bodyPr>
          <a:lstStyle/>
          <a:p>
            <a:pPr algn="ctr"/>
            <a:r>
              <a:rPr lang="pt-BR" sz="2400" dirty="0" smtClean="0">
                <a:effectLst>
                  <a:outerShdw blurRad="38100" dist="38100" dir="2700000" algn="tl">
                    <a:srgbClr val="000000">
                      <a:alpha val="43137"/>
                    </a:srgbClr>
                  </a:outerShdw>
                </a:effectLst>
                <a:latin typeface="Cambria" pitchFamily="18" charset="0"/>
              </a:rPr>
              <a:t>Disponibilidade: </a:t>
            </a:r>
            <a:r>
              <a:rPr lang="pt-BR" sz="2400" dirty="0" smtClean="0">
                <a:effectLst>
                  <a:outerShdw blurRad="38100" dist="38100" dir="2700000" algn="tl">
                    <a:srgbClr val="000000">
                      <a:alpha val="43137"/>
                    </a:srgbClr>
                  </a:outerShdw>
                </a:effectLst>
                <a:latin typeface="Cambria" pitchFamily="18" charset="0"/>
                <a:hlinkClick r:id="rId3"/>
              </a:rPr>
              <a:t>http://educapes.capes.gov.br/</a:t>
            </a:r>
            <a:r>
              <a:rPr lang="pt-BR" sz="2400" dirty="0" smtClean="0">
                <a:effectLst>
                  <a:outerShdw blurRad="38100" dist="38100" dir="2700000" algn="tl">
                    <a:srgbClr val="000000">
                      <a:alpha val="43137"/>
                    </a:srgbClr>
                  </a:outerShdw>
                </a:effectLst>
                <a:latin typeface="Cambria" pitchFamily="18" charset="0"/>
              </a:rPr>
              <a:t> </a:t>
            </a:r>
            <a:endParaRPr lang="pt-BR" sz="2400" dirty="0">
              <a:effectLst>
                <a:outerShdw blurRad="38100" dist="38100" dir="2700000" algn="tl">
                  <a:srgbClr val="000000">
                    <a:alpha val="43137"/>
                  </a:srgbClr>
                </a:outerShdw>
              </a:effectLst>
              <a:latin typeface="Cambria" pitchFamily="18" charset="0"/>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screen"/>
          <a:srcRect/>
          <a:stretch>
            <a:fillRect/>
          </a:stretch>
        </p:blipFill>
        <p:spPr bwMode="auto">
          <a:xfrm>
            <a:off x="905051" y="166427"/>
            <a:ext cx="7395791" cy="6591391"/>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96888" y="1558925"/>
            <a:ext cx="7869237" cy="3790950"/>
          </a:xfrm>
        </p:spPr>
        <p:txBody>
          <a:bodyPr wrap="square" numCol="1" anchor="t" anchorCtr="0" compatLnSpc="1">
            <a:prstTxWarp prst="textNoShape">
              <a:avLst/>
            </a:prstTxWarp>
          </a:bodyPr>
          <a:lstStyle/>
          <a:p>
            <a:pPr algn="just"/>
            <a:endParaRPr lang="pt-BR" sz="2400" dirty="0" smtClean="0">
              <a:latin typeface="Tw Cen MT" charset="0"/>
              <a:hlinkClick r:id="rId2"/>
            </a:endParaRPr>
          </a:p>
          <a:p>
            <a:pPr algn="just"/>
            <a:r>
              <a:rPr lang="pt-BR" sz="2400" dirty="0" smtClean="0">
                <a:latin typeface="Tw Cen MT" charset="0"/>
                <a:hlinkClick r:id="rId2"/>
              </a:rPr>
              <a:t>Jogo</a:t>
            </a:r>
            <a:endParaRPr lang="pt-BR" sz="2400" dirty="0" smtClean="0">
              <a:latin typeface="Tw Cen MT" charset="0"/>
            </a:endParaRPr>
          </a:p>
          <a:p>
            <a:pPr algn="just">
              <a:buNone/>
            </a:pPr>
            <a:endParaRPr lang="pt-BR" sz="2400" dirty="0" smtClean="0">
              <a:latin typeface="Tw Cen MT" charset="0"/>
            </a:endParaRPr>
          </a:p>
          <a:p>
            <a:pPr algn="just">
              <a:buNone/>
            </a:pPr>
            <a:endParaRPr lang="pt-BR" sz="2400" dirty="0" smtClean="0">
              <a:latin typeface="Tw Cen MT" charset="0"/>
            </a:endParaRPr>
          </a:p>
          <a:p>
            <a:pPr algn="just">
              <a:buNone/>
            </a:pPr>
            <a:endParaRPr lang="pt-BR" sz="2400" dirty="0" smtClean="0">
              <a:latin typeface="Tw Cen MT" charset="0"/>
            </a:endParaRPr>
          </a:p>
          <a:p>
            <a:pPr algn="just">
              <a:buNone/>
            </a:pPr>
            <a:endParaRPr lang="pt-BR" sz="2400" dirty="0" smtClean="0">
              <a:latin typeface="Tw Cen MT" charset="0"/>
            </a:endParaRPr>
          </a:p>
          <a:p>
            <a:pPr algn="just">
              <a:buNone/>
            </a:pPr>
            <a:endParaRPr lang="pt-BR" sz="2400" dirty="0" smtClean="0">
              <a:latin typeface="Tw Cen MT" charset="0"/>
            </a:endParaRPr>
          </a:p>
          <a:p>
            <a:pPr algn="just">
              <a:buNone/>
            </a:pPr>
            <a:endParaRPr lang="pt-BR" sz="2400" dirty="0" smtClean="0">
              <a:latin typeface="Tw Cen MT" charset="0"/>
            </a:endParaRPr>
          </a:p>
          <a:p>
            <a:pPr algn="just"/>
            <a:r>
              <a:rPr lang="pt-BR" sz="2400" dirty="0" smtClean="0">
                <a:latin typeface="Tw Cen MT" charset="0"/>
              </a:rPr>
              <a:t>Audiovisual</a:t>
            </a:r>
          </a:p>
          <a:p>
            <a:pPr algn="just">
              <a:buNone/>
            </a:pPr>
            <a:endParaRPr lang="pt-BR" sz="2400" dirty="0" smtClean="0">
              <a:latin typeface="Tw Cen MT" charset="0"/>
            </a:endParaRPr>
          </a:p>
          <a:p>
            <a:pPr algn="just"/>
            <a:endParaRPr lang="pt-BR" sz="2400" dirty="0" smtClean="0">
              <a:latin typeface="Tw Cen MT" charset="0"/>
            </a:endParaRPr>
          </a:p>
        </p:txBody>
      </p:sp>
      <p:pic>
        <p:nvPicPr>
          <p:cNvPr id="5123" name="Picture 3">
            <a:hlinkClick r:id="rId3"/>
          </p:cNvPr>
          <p:cNvPicPr>
            <a:picLocks noChangeAspect="1" noChangeArrowheads="1"/>
          </p:cNvPicPr>
          <p:nvPr/>
        </p:nvPicPr>
        <p:blipFill>
          <a:blip r:embed="rId4" cstate="screen"/>
          <a:srcRect/>
          <a:stretch>
            <a:fillRect/>
          </a:stretch>
        </p:blipFill>
        <p:spPr bwMode="auto">
          <a:xfrm>
            <a:off x="4782661" y="4592316"/>
            <a:ext cx="3773964" cy="2132334"/>
          </a:xfrm>
          <a:prstGeom prst="rect">
            <a:avLst/>
          </a:prstGeom>
          <a:ln>
            <a:noFill/>
          </a:ln>
          <a:effectLst>
            <a:softEdge rad="112500"/>
          </a:effectLst>
        </p:spPr>
      </p:pic>
      <p:pic>
        <p:nvPicPr>
          <p:cNvPr id="5125" name="Picture 5"/>
          <p:cNvPicPr>
            <a:picLocks noChangeAspect="1" noChangeArrowheads="1"/>
          </p:cNvPicPr>
          <p:nvPr/>
        </p:nvPicPr>
        <p:blipFill>
          <a:blip r:embed="rId5" cstate="screen"/>
          <a:srcRect/>
          <a:stretch>
            <a:fillRect/>
          </a:stretch>
        </p:blipFill>
        <p:spPr bwMode="auto">
          <a:xfrm>
            <a:off x="4921481" y="1331914"/>
            <a:ext cx="2069869" cy="1386132"/>
          </a:xfrm>
          <a:prstGeom prst="rect">
            <a:avLst/>
          </a:prstGeom>
          <a:noFill/>
          <a:ln w="9525">
            <a:noFill/>
            <a:miter lim="800000"/>
            <a:headEnd/>
            <a:tailEnd/>
          </a:ln>
        </p:spPr>
      </p:pic>
      <p:pic>
        <p:nvPicPr>
          <p:cNvPr id="5126" name="Picture 6"/>
          <p:cNvPicPr>
            <a:picLocks noChangeAspect="1" noChangeArrowheads="1"/>
          </p:cNvPicPr>
          <p:nvPr/>
        </p:nvPicPr>
        <p:blipFill>
          <a:blip r:embed="rId6" cstate="screen"/>
          <a:srcRect/>
          <a:stretch>
            <a:fillRect/>
          </a:stretch>
        </p:blipFill>
        <p:spPr bwMode="auto">
          <a:xfrm>
            <a:off x="6059964" y="2402057"/>
            <a:ext cx="2114806" cy="1426993"/>
          </a:xfrm>
          <a:prstGeom prst="rect">
            <a:avLst/>
          </a:prstGeom>
          <a:noFill/>
          <a:ln w="9525">
            <a:noFill/>
            <a:miter lim="800000"/>
            <a:headEnd/>
            <a:tailEnd/>
          </a:ln>
        </p:spPr>
      </p:pic>
      <p:pic>
        <p:nvPicPr>
          <p:cNvPr id="5124" name="Picture 4"/>
          <p:cNvPicPr>
            <a:picLocks noChangeAspect="1" noChangeArrowheads="1"/>
          </p:cNvPicPr>
          <p:nvPr/>
        </p:nvPicPr>
        <p:blipFill>
          <a:blip r:embed="rId7" cstate="screen"/>
          <a:srcRect/>
          <a:stretch>
            <a:fillRect/>
          </a:stretch>
        </p:blipFill>
        <p:spPr bwMode="auto">
          <a:xfrm>
            <a:off x="1858847" y="1076156"/>
            <a:ext cx="3609554" cy="2651801"/>
          </a:xfrm>
          <a:prstGeom prst="rect">
            <a:avLst/>
          </a:prstGeom>
          <a:noFill/>
          <a:ln w="9525">
            <a:noFill/>
            <a:miter lim="800000"/>
            <a:headEnd/>
            <a:tailEnd/>
          </a:ln>
        </p:spPr>
      </p:pic>
      <p:sp>
        <p:nvSpPr>
          <p:cNvPr id="12" name="Title 1"/>
          <p:cNvSpPr txBox="1">
            <a:spLocks/>
          </p:cNvSpPr>
          <p:nvPr/>
        </p:nvSpPr>
        <p:spPr>
          <a:xfrm>
            <a:off x="1981200" y="191918"/>
            <a:ext cx="4867275" cy="855663"/>
          </a:xfrm>
          <a:prstGeom prst="rect">
            <a:avLst/>
          </a:prstGeom>
        </p:spPr>
        <p:txBody>
          <a:bodyPr rtlCol="0"/>
          <a:lstStyle/>
          <a:p>
            <a:pPr lvl="0" algn="ctr" fontAlgn="auto">
              <a:spcAft>
                <a:spcPts val="0"/>
              </a:spcAft>
              <a:defRPr/>
            </a:pPr>
            <a:r>
              <a:rPr kumimoji="0" lang="en-US" sz="4800" b="1" i="0" u="none" strike="noStrike" kern="1200" cap="none" spc="0" normalizeH="0" baseline="0" noProof="0" dirty="0" smtClean="0">
                <a:ln>
                  <a:noFill/>
                </a:ln>
                <a:solidFill>
                  <a:srgbClr val="006600"/>
                </a:solidFill>
                <a:effectLst>
                  <a:outerShdw blurRad="31750" dist="25400" dir="5400000" algn="tl" rotWithShape="0">
                    <a:srgbClr val="000000">
                      <a:alpha val="25000"/>
                    </a:srgbClr>
                  </a:outerShdw>
                </a:effectLst>
                <a:uLnTx/>
                <a:uFillTx/>
                <a:latin typeface="Cambria" pitchFamily="18" charset="0"/>
                <a:ea typeface="+mj-ea"/>
                <a:cs typeface="+mj-cs"/>
              </a:rPr>
              <a:t>EXEMPLOS</a:t>
            </a:r>
            <a:endParaRPr lang="en-US" sz="4800" b="1" dirty="0" smtClean="0">
              <a:solidFill>
                <a:srgbClr val="006600"/>
              </a:solidFill>
              <a:effectLst>
                <a:outerShdw blurRad="31750" dist="25400" dir="5400000" algn="tl" rotWithShape="0">
                  <a:srgbClr val="000000">
                    <a:alpha val="25000"/>
                  </a:srgbClr>
                </a:outerShdw>
              </a:effectLst>
              <a:latin typeface="Cambria" pitchFamily="18" charset="0"/>
              <a:ea typeface="+mj-ea"/>
              <a:cs typeface="+mj-cs"/>
            </a:endParaRPr>
          </a:p>
        </p:txBody>
      </p:sp>
      <p:pic>
        <p:nvPicPr>
          <p:cNvPr id="5127" name="Picture 7">
            <a:hlinkClick r:id="rId8"/>
          </p:cNvPr>
          <p:cNvPicPr>
            <a:picLocks noChangeAspect="1" noChangeArrowheads="1"/>
          </p:cNvPicPr>
          <p:nvPr/>
        </p:nvPicPr>
        <p:blipFill>
          <a:blip r:embed="rId9" cstate="screen"/>
          <a:srcRect/>
          <a:stretch>
            <a:fillRect/>
          </a:stretch>
        </p:blipFill>
        <p:spPr bwMode="auto">
          <a:xfrm>
            <a:off x="2762250" y="3927796"/>
            <a:ext cx="3132387" cy="2138363"/>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96888" y="1333500"/>
            <a:ext cx="7869237" cy="4749800"/>
          </a:xfrm>
        </p:spPr>
        <p:txBody>
          <a:bodyPr wrap="square" numCol="1" anchor="t" anchorCtr="0" compatLnSpc="1">
            <a:prstTxWarp prst="textNoShape">
              <a:avLst/>
            </a:prstTxWarp>
          </a:bodyPr>
          <a:lstStyle/>
          <a:p>
            <a:pPr algn="just">
              <a:lnSpc>
                <a:spcPct val="90000"/>
              </a:lnSpc>
            </a:pPr>
            <a:endParaRPr lang="pt-BR" sz="2400" dirty="0" smtClean="0">
              <a:latin typeface="Tw Cen MT" charset="0"/>
            </a:endParaRPr>
          </a:p>
          <a:p>
            <a:pPr algn="just">
              <a:lnSpc>
                <a:spcPct val="90000"/>
              </a:lnSpc>
            </a:pPr>
            <a:r>
              <a:rPr lang="pt-BR" sz="2400" dirty="0" smtClean="0">
                <a:latin typeface="Tw Cen MT" charset="0"/>
                <a:hlinkClick r:id="rId2"/>
              </a:rPr>
              <a:t>Aplicativo</a:t>
            </a:r>
            <a:endParaRPr lang="pt-BR" sz="2400" dirty="0" smtClean="0">
              <a:latin typeface="Tw Cen MT" charset="0"/>
            </a:endParaRPr>
          </a:p>
          <a:p>
            <a:pPr algn="just">
              <a:lnSpc>
                <a:spcPct val="90000"/>
              </a:lnSpc>
            </a:pPr>
            <a:endParaRPr lang="pt-BR" sz="2400" dirty="0" smtClean="0">
              <a:latin typeface="Tw Cen MT" charset="0"/>
            </a:endParaRPr>
          </a:p>
          <a:p>
            <a:pPr algn="just">
              <a:lnSpc>
                <a:spcPct val="90000"/>
              </a:lnSpc>
            </a:pPr>
            <a:endParaRPr lang="pt-BR" sz="2400" dirty="0" smtClean="0">
              <a:latin typeface="Tw Cen MT" charset="0"/>
            </a:endParaRPr>
          </a:p>
          <a:p>
            <a:pPr algn="just">
              <a:lnSpc>
                <a:spcPct val="90000"/>
              </a:lnSpc>
            </a:pPr>
            <a:endParaRPr lang="pt-BR" sz="2400" dirty="0" smtClean="0">
              <a:latin typeface="Tw Cen MT" charset="0"/>
            </a:endParaRPr>
          </a:p>
          <a:p>
            <a:pPr algn="just">
              <a:lnSpc>
                <a:spcPct val="90000"/>
              </a:lnSpc>
            </a:pPr>
            <a:endParaRPr lang="pt-BR" sz="2400" dirty="0" smtClean="0">
              <a:latin typeface="Tw Cen MT" charset="0"/>
            </a:endParaRPr>
          </a:p>
          <a:p>
            <a:pPr algn="just">
              <a:lnSpc>
                <a:spcPct val="90000"/>
              </a:lnSpc>
            </a:pPr>
            <a:endParaRPr lang="pt-BR" sz="2400" dirty="0" smtClean="0">
              <a:latin typeface="Tw Cen MT" charset="0"/>
            </a:endParaRPr>
          </a:p>
          <a:p>
            <a:pPr algn="just">
              <a:lnSpc>
                <a:spcPct val="90000"/>
              </a:lnSpc>
            </a:pPr>
            <a:endParaRPr lang="pt-BR" sz="2400" dirty="0" smtClean="0">
              <a:latin typeface="Tw Cen MT" charset="0"/>
            </a:endParaRPr>
          </a:p>
          <a:p>
            <a:pPr algn="just">
              <a:lnSpc>
                <a:spcPct val="90000"/>
              </a:lnSpc>
            </a:pPr>
            <a:endParaRPr lang="pt-BR" sz="2400" dirty="0" smtClean="0">
              <a:latin typeface="Tw Cen MT" charset="0"/>
            </a:endParaRPr>
          </a:p>
          <a:p>
            <a:pPr algn="just">
              <a:lnSpc>
                <a:spcPct val="90000"/>
              </a:lnSpc>
            </a:pPr>
            <a:r>
              <a:rPr lang="pt-BR" sz="2400" dirty="0" smtClean="0">
                <a:latin typeface="Tw Cen MT" charset="0"/>
                <a:hlinkClick r:id="rId3"/>
              </a:rPr>
              <a:t>Blog</a:t>
            </a:r>
            <a:endParaRPr lang="pt-BR" sz="2400" dirty="0" smtClean="0">
              <a:latin typeface="Tw Cen MT" charset="0"/>
            </a:endParaRPr>
          </a:p>
          <a:p>
            <a:pPr algn="just">
              <a:lnSpc>
                <a:spcPct val="90000"/>
              </a:lnSpc>
              <a:buNone/>
            </a:pPr>
            <a:endParaRPr lang="pt-BR" sz="2400" dirty="0" smtClean="0">
              <a:latin typeface="Tw Cen MT" charset="0"/>
            </a:endParaRPr>
          </a:p>
          <a:p>
            <a:pPr algn="just">
              <a:lnSpc>
                <a:spcPct val="90000"/>
              </a:lnSpc>
              <a:buNone/>
            </a:pPr>
            <a:endParaRPr lang="pt-BR" sz="2400" dirty="0" smtClean="0">
              <a:latin typeface="Tw Cen MT" charset="0"/>
            </a:endParaRPr>
          </a:p>
          <a:p>
            <a:pPr algn="just">
              <a:lnSpc>
                <a:spcPct val="90000"/>
              </a:lnSpc>
              <a:buNone/>
            </a:pPr>
            <a:endParaRPr lang="pt-BR" sz="2400" dirty="0" smtClean="0">
              <a:latin typeface="Tw Cen MT" charset="0"/>
            </a:endParaRPr>
          </a:p>
          <a:p>
            <a:pPr algn="just">
              <a:lnSpc>
                <a:spcPct val="90000"/>
              </a:lnSpc>
              <a:buNone/>
            </a:pPr>
            <a:endParaRPr lang="pt-BR" sz="2400" dirty="0" smtClean="0">
              <a:latin typeface="Tw Cen MT" charset="0"/>
            </a:endParaRPr>
          </a:p>
          <a:p>
            <a:pPr algn="just">
              <a:lnSpc>
                <a:spcPct val="90000"/>
              </a:lnSpc>
            </a:pPr>
            <a:endParaRPr lang="pt-BR" sz="2400" dirty="0" smtClean="0">
              <a:latin typeface="Tw Cen MT" charset="0"/>
            </a:endParaRPr>
          </a:p>
        </p:txBody>
      </p:sp>
      <p:pic>
        <p:nvPicPr>
          <p:cNvPr id="6148" name="Picture 4"/>
          <p:cNvPicPr>
            <a:picLocks noChangeAspect="1" noChangeArrowheads="1"/>
          </p:cNvPicPr>
          <p:nvPr/>
        </p:nvPicPr>
        <p:blipFill>
          <a:blip r:embed="rId4" cstate="screen"/>
          <a:srcRect/>
          <a:stretch>
            <a:fillRect/>
          </a:stretch>
        </p:blipFill>
        <p:spPr bwMode="auto">
          <a:xfrm>
            <a:off x="2047874" y="3813637"/>
            <a:ext cx="4962526" cy="2971092"/>
          </a:xfrm>
          <a:prstGeom prst="rect">
            <a:avLst/>
          </a:prstGeom>
          <a:ln>
            <a:noFill/>
          </a:ln>
          <a:effectLst>
            <a:outerShdw blurRad="292100" dist="139700" dir="2700000" algn="tl" rotWithShape="0">
              <a:srgbClr val="333333">
                <a:alpha val="65000"/>
              </a:srgbClr>
            </a:outerShdw>
          </a:effectLst>
        </p:spPr>
      </p:pic>
      <p:pic>
        <p:nvPicPr>
          <p:cNvPr id="6150" name="Picture 6"/>
          <p:cNvPicPr>
            <a:picLocks noChangeAspect="1" noChangeArrowheads="1"/>
          </p:cNvPicPr>
          <p:nvPr/>
        </p:nvPicPr>
        <p:blipFill>
          <a:blip r:embed="rId5" cstate="screen">
            <a:lum bright="-10000" contrast="30000"/>
          </a:blip>
          <a:srcRect/>
          <a:stretch>
            <a:fillRect/>
          </a:stretch>
        </p:blipFill>
        <p:spPr bwMode="auto">
          <a:xfrm>
            <a:off x="2771667" y="698624"/>
            <a:ext cx="3381482" cy="2795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96888" y="1333500"/>
            <a:ext cx="7869237" cy="4749800"/>
          </a:xfrm>
        </p:spPr>
        <p:txBody>
          <a:bodyPr wrap="square" numCol="1" anchor="t" anchorCtr="0" compatLnSpc="1">
            <a:prstTxWarp prst="textNoShape">
              <a:avLst/>
            </a:prstTxWarp>
          </a:bodyPr>
          <a:lstStyle/>
          <a:p>
            <a:pPr algn="just">
              <a:lnSpc>
                <a:spcPct val="90000"/>
              </a:lnSpc>
            </a:pPr>
            <a:r>
              <a:rPr lang="pt-BR" sz="2400" dirty="0" smtClean="0">
                <a:latin typeface="Tw Cen MT" charset="0"/>
                <a:hlinkClick r:id="rId2"/>
              </a:rPr>
              <a:t>Cartilha</a:t>
            </a:r>
            <a:endParaRPr lang="pt-BR" sz="2400" dirty="0" smtClean="0">
              <a:latin typeface="Tw Cen MT" charset="0"/>
            </a:endParaRPr>
          </a:p>
          <a:p>
            <a:pPr algn="just">
              <a:lnSpc>
                <a:spcPct val="90000"/>
              </a:lnSpc>
            </a:pPr>
            <a:endParaRPr lang="pt-BR" sz="2400" dirty="0" smtClean="0">
              <a:latin typeface="Tw Cen MT" charset="0"/>
            </a:endParaRPr>
          </a:p>
          <a:p>
            <a:pPr algn="just">
              <a:lnSpc>
                <a:spcPct val="90000"/>
              </a:lnSpc>
            </a:pPr>
            <a:endParaRPr lang="pt-BR" sz="2400" dirty="0" smtClean="0">
              <a:latin typeface="Tw Cen MT" charset="0"/>
            </a:endParaRPr>
          </a:p>
        </p:txBody>
      </p:sp>
      <p:pic>
        <p:nvPicPr>
          <p:cNvPr id="7170" name="Picture 2"/>
          <p:cNvPicPr>
            <a:picLocks noChangeAspect="1" noChangeArrowheads="1"/>
          </p:cNvPicPr>
          <p:nvPr/>
        </p:nvPicPr>
        <p:blipFill>
          <a:blip r:embed="rId3" cstate="screen"/>
          <a:srcRect/>
          <a:stretch>
            <a:fillRect/>
          </a:stretch>
        </p:blipFill>
        <p:spPr bwMode="auto">
          <a:xfrm>
            <a:off x="2247899" y="461447"/>
            <a:ext cx="4314825" cy="6241909"/>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73063" y="682625"/>
            <a:ext cx="7869237" cy="3790950"/>
          </a:xfrm>
        </p:spPr>
        <p:txBody>
          <a:bodyPr wrap="square" numCol="1" anchor="t" anchorCtr="0" compatLnSpc="1">
            <a:prstTxWarp prst="textNoShape">
              <a:avLst/>
            </a:prstTxWarp>
          </a:bodyPr>
          <a:lstStyle/>
          <a:p>
            <a:pPr algn="just"/>
            <a:r>
              <a:rPr lang="pt-BR" sz="2400" dirty="0" smtClean="0">
                <a:latin typeface="Tw Cen MT" charset="0"/>
                <a:hlinkClick r:id="rId2"/>
              </a:rPr>
              <a:t>Cartilha</a:t>
            </a:r>
            <a:endParaRPr lang="pt-BR" sz="2400" dirty="0" smtClean="0">
              <a:latin typeface="Tw Cen MT" charset="0"/>
            </a:endParaRPr>
          </a:p>
          <a:p>
            <a:pPr algn="just">
              <a:buNone/>
            </a:pPr>
            <a:endParaRPr lang="pt-BR" sz="2400" dirty="0" smtClean="0">
              <a:latin typeface="Tw Cen MT" charset="0"/>
            </a:endParaRPr>
          </a:p>
          <a:p>
            <a:pPr algn="just"/>
            <a:endParaRPr lang="pt-BR" sz="2400" dirty="0" smtClean="0">
              <a:latin typeface="Tw Cen MT" charset="0"/>
            </a:endParaRPr>
          </a:p>
          <a:p>
            <a:pPr algn="just"/>
            <a:endParaRPr lang="pt-BR" sz="2400" dirty="0" smtClean="0">
              <a:latin typeface="Tw Cen MT" charset="0"/>
            </a:endParaRPr>
          </a:p>
        </p:txBody>
      </p:sp>
      <p:pic>
        <p:nvPicPr>
          <p:cNvPr id="9219" name="Picture 3"/>
          <p:cNvPicPr>
            <a:picLocks noChangeAspect="1" noChangeArrowheads="1"/>
          </p:cNvPicPr>
          <p:nvPr/>
        </p:nvPicPr>
        <p:blipFill>
          <a:blip r:embed="rId3" cstate="screen">
            <a:lum bright="-10000" contrast="20000"/>
          </a:blip>
          <a:srcRect/>
          <a:stretch>
            <a:fillRect/>
          </a:stretch>
        </p:blipFill>
        <p:spPr bwMode="auto">
          <a:xfrm>
            <a:off x="757238" y="1206729"/>
            <a:ext cx="7900988" cy="542168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96888" y="396875"/>
            <a:ext cx="7869237" cy="3790950"/>
          </a:xfrm>
        </p:spPr>
        <p:txBody>
          <a:bodyPr wrap="square" numCol="1" anchor="t" anchorCtr="0" compatLnSpc="1">
            <a:prstTxWarp prst="textNoShape">
              <a:avLst/>
            </a:prstTxWarp>
          </a:bodyPr>
          <a:lstStyle/>
          <a:p>
            <a:pPr algn="just"/>
            <a:r>
              <a:rPr lang="pt-BR" sz="2400" dirty="0" smtClean="0">
                <a:latin typeface="Tw Cen MT" charset="0"/>
                <a:hlinkClick r:id="rId2"/>
              </a:rPr>
              <a:t>Sequência Didática</a:t>
            </a:r>
            <a:endParaRPr lang="pt-BR" sz="2400" dirty="0" smtClean="0">
              <a:latin typeface="Tw Cen MT" charset="0"/>
            </a:endParaRPr>
          </a:p>
          <a:p>
            <a:pPr algn="just"/>
            <a:endParaRPr lang="pt-BR" sz="2400" dirty="0" smtClean="0">
              <a:latin typeface="Tw Cen MT" charset="0"/>
            </a:endParaRPr>
          </a:p>
          <a:p>
            <a:pPr algn="just"/>
            <a:endParaRPr lang="pt-BR" sz="2400" dirty="0" smtClean="0">
              <a:latin typeface="Tw Cen MT" charset="0"/>
            </a:endParaRPr>
          </a:p>
        </p:txBody>
      </p:sp>
      <p:pic>
        <p:nvPicPr>
          <p:cNvPr id="8194" name="Picture 2"/>
          <p:cNvPicPr>
            <a:picLocks noChangeAspect="1" noChangeArrowheads="1"/>
          </p:cNvPicPr>
          <p:nvPr/>
        </p:nvPicPr>
        <p:blipFill>
          <a:blip r:embed="rId3" cstate="screen">
            <a:lum bright="-10000" contrast="20000"/>
          </a:blip>
          <a:srcRect/>
          <a:stretch>
            <a:fillRect/>
          </a:stretch>
        </p:blipFill>
        <p:spPr bwMode="auto">
          <a:xfrm>
            <a:off x="4438651" y="1152525"/>
            <a:ext cx="3324224" cy="4712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5" name="Picture 3"/>
          <p:cNvPicPr>
            <a:picLocks noChangeAspect="1" noChangeArrowheads="1"/>
          </p:cNvPicPr>
          <p:nvPr/>
        </p:nvPicPr>
        <p:blipFill>
          <a:blip r:embed="rId4" cstate="screen">
            <a:lum bright="-10000" contrast="20000"/>
          </a:blip>
          <a:srcRect/>
          <a:stretch>
            <a:fillRect/>
          </a:stretch>
        </p:blipFill>
        <p:spPr bwMode="auto">
          <a:xfrm>
            <a:off x="942975" y="1152525"/>
            <a:ext cx="3312960" cy="4712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b="35172"/>
          <a:stretch>
            <a:fillRect/>
          </a:stretch>
        </p:blipFill>
        <p:spPr bwMode="auto">
          <a:xfrm>
            <a:off x="1143000" y="0"/>
            <a:ext cx="6858000" cy="6668814"/>
          </a:xfrm>
          <a:prstGeom prst="rect">
            <a:avLst/>
          </a:prstGeom>
          <a:noFill/>
          <a:ln w="9525">
            <a:noFill/>
            <a:miter lim="800000"/>
            <a:headEnd/>
            <a:tailEnd/>
          </a:ln>
        </p:spPr>
      </p:pic>
    </p:spTree>
  </p:cSld>
  <p:clrMapOvr>
    <a:masterClrMapping/>
  </p:clrMapOvr>
  <p:transition spd="med">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Image result for viver nao cabe no lattes"/>
          <p:cNvPicPr>
            <a:picLocks noChangeAspect="1" noChangeArrowheads="1"/>
          </p:cNvPicPr>
          <p:nvPr/>
        </p:nvPicPr>
        <p:blipFill>
          <a:blip r:embed="rId2" cstate="print"/>
          <a:srcRect/>
          <a:stretch>
            <a:fillRect/>
          </a:stretch>
        </p:blipFill>
        <p:spPr bwMode="auto">
          <a:xfrm>
            <a:off x="1908175" y="836613"/>
            <a:ext cx="5472113" cy="5472112"/>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32950"/>
          <a:stretch>
            <a:fillRect/>
          </a:stretch>
        </p:blipFill>
        <p:spPr bwMode="auto">
          <a:xfrm>
            <a:off x="1143000" y="0"/>
            <a:ext cx="6858000" cy="6897414"/>
          </a:xfrm>
          <a:prstGeom prst="rect">
            <a:avLst/>
          </a:prstGeom>
          <a:noFill/>
          <a:ln w="9525">
            <a:noFill/>
            <a:miter lim="800000"/>
            <a:headEnd/>
            <a:tailEnd/>
          </a:ln>
        </p:spPr>
      </p:pic>
    </p:spTree>
  </p:cSld>
  <p:clrMapOvr>
    <a:masterClrMapping/>
  </p:clrMapOvr>
  <p:transition spd="med">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a:spLocks noChangeArrowheads="1"/>
          </p:cNvSpPr>
          <p:nvPr/>
        </p:nvSpPr>
        <p:spPr bwMode="auto">
          <a:xfrm>
            <a:off x="1900238" y="523738"/>
            <a:ext cx="5264150" cy="584200"/>
          </a:xfrm>
          <a:prstGeom prst="rect">
            <a:avLst/>
          </a:prstGeom>
          <a:noFill/>
          <a:ln w="9525">
            <a:noFill/>
            <a:miter lim="800000"/>
            <a:headEnd/>
            <a:tailEnd/>
          </a:ln>
        </p:spPr>
        <p:txBody>
          <a:bodyPr>
            <a:spAutoFit/>
          </a:bodyPr>
          <a:lstStyle/>
          <a:p>
            <a:pPr algn="ctr" eaLnBrk="1" hangingPunct="1"/>
            <a:r>
              <a:rPr lang="pt-BR" sz="3200" b="1" dirty="0">
                <a:solidFill>
                  <a:srgbClr val="006600"/>
                </a:solidFill>
                <a:latin typeface="Cambria" pitchFamily="18" charset="0"/>
              </a:rPr>
              <a:t>INCITEMOS MAIS...</a:t>
            </a:r>
            <a:endParaRPr lang="pt-BR" sz="3200" dirty="0">
              <a:solidFill>
                <a:srgbClr val="006600"/>
              </a:solidFill>
              <a:latin typeface="Cambria" pitchFamily="18" charset="0"/>
            </a:endParaRPr>
          </a:p>
        </p:txBody>
      </p:sp>
      <p:sp>
        <p:nvSpPr>
          <p:cNvPr id="5" name="Content Placeholder 2"/>
          <p:cNvSpPr>
            <a:spLocks noGrp="1"/>
          </p:cNvSpPr>
          <p:nvPr>
            <p:ph idx="1"/>
          </p:nvPr>
        </p:nvSpPr>
        <p:spPr>
          <a:xfrm>
            <a:off x="516575" y="1508152"/>
            <a:ext cx="8170225" cy="4309718"/>
          </a:xfrm>
        </p:spPr>
        <p:txBody>
          <a:bodyPr wrap="square" numCol="1" anchor="t" anchorCtr="0" compatLnSpc="1">
            <a:prstTxWarp prst="textNoShape">
              <a:avLst/>
            </a:prstTxWarp>
            <a:noAutofit/>
          </a:bodyPr>
          <a:lstStyle/>
          <a:p>
            <a:pPr indent="-173038" algn="just">
              <a:lnSpc>
                <a:spcPct val="120000"/>
              </a:lnSpc>
              <a:buFontTx/>
              <a:buChar char="•"/>
            </a:pPr>
            <a:r>
              <a:rPr lang="pt-BR" sz="2200" dirty="0">
                <a:solidFill>
                  <a:schemeClr val="tx1"/>
                </a:solidFill>
                <a:latin typeface="Cambria" pitchFamily="18" charset="0"/>
              </a:rPr>
              <a:t>Conforme aponta a legislação, é preciso ratificar que a </a:t>
            </a:r>
            <a:r>
              <a:rPr lang="pt-BR" sz="2200" b="1" dirty="0">
                <a:solidFill>
                  <a:schemeClr val="tx1"/>
                </a:solidFill>
                <a:effectLst>
                  <a:outerShdw blurRad="38100" dist="38100" dir="2700000" algn="tl">
                    <a:srgbClr val="000000">
                      <a:alpha val="43137"/>
                    </a:srgbClr>
                  </a:outerShdw>
                </a:effectLst>
                <a:latin typeface="Cambria" pitchFamily="18" charset="0"/>
              </a:rPr>
              <a:t>modalidade profissional da PG não se trata de uma variação ou adaptação da acadêmica</a:t>
            </a:r>
            <a:r>
              <a:rPr lang="pt-BR" sz="2200" dirty="0">
                <a:solidFill>
                  <a:schemeClr val="tx1"/>
                </a:solidFill>
                <a:latin typeface="Cambria" pitchFamily="18" charset="0"/>
              </a:rPr>
              <a:t>, e já é passado da hora de rompermos com o pragmatismo e privilégios na formação e construção do saber (bolsas, PROAP, notas 6 e 7 etc.). </a:t>
            </a:r>
          </a:p>
          <a:p>
            <a:pPr indent="-173038" algn="just">
              <a:lnSpc>
                <a:spcPct val="120000"/>
              </a:lnSpc>
              <a:buNone/>
            </a:pPr>
            <a:endParaRPr lang="pt-BR" sz="900" dirty="0">
              <a:solidFill>
                <a:schemeClr val="tx1"/>
              </a:solidFill>
              <a:latin typeface="Cambria" pitchFamily="18" charset="0"/>
            </a:endParaRPr>
          </a:p>
          <a:p>
            <a:pPr indent="-173038" algn="just">
              <a:lnSpc>
                <a:spcPct val="120000"/>
              </a:lnSpc>
              <a:buFontTx/>
              <a:buChar char="•"/>
            </a:pPr>
            <a:r>
              <a:rPr lang="pt-BR" sz="2200" dirty="0">
                <a:solidFill>
                  <a:schemeClr val="tx1"/>
                </a:solidFill>
                <a:latin typeface="Cambria" pitchFamily="18" charset="0"/>
              </a:rPr>
              <a:t>E a área de Ensino, o que fazer diante de seu constante e rápido crescimento:</a:t>
            </a:r>
          </a:p>
          <a:p>
            <a:pPr marL="985838" lvl="2" indent="-300038" algn="just">
              <a:lnSpc>
                <a:spcPct val="120000"/>
              </a:lnSpc>
              <a:buFont typeface="Courier New" pitchFamily="49" charset="0"/>
              <a:buChar char="o"/>
            </a:pPr>
            <a:r>
              <a:rPr lang="pt-BR" sz="2200" dirty="0">
                <a:solidFill>
                  <a:schemeClr val="tx1"/>
                </a:solidFill>
                <a:effectLst>
                  <a:outerShdw blurRad="38100" dist="38100" dir="2700000" algn="tl">
                    <a:srgbClr val="000000">
                      <a:alpha val="43137"/>
                    </a:srgbClr>
                  </a:outerShdw>
                </a:effectLst>
                <a:latin typeface="Cambria" pitchFamily="18" charset="0"/>
              </a:rPr>
              <a:t>Aguardar a saturação? (e será que ela ocorrerá?)</a:t>
            </a:r>
          </a:p>
          <a:p>
            <a:pPr marL="985838" lvl="2" indent="-300038" algn="just">
              <a:lnSpc>
                <a:spcPct val="120000"/>
              </a:lnSpc>
              <a:buFont typeface="Courier New" pitchFamily="49" charset="0"/>
              <a:buChar char="o"/>
            </a:pPr>
            <a:r>
              <a:rPr lang="pt-BR" sz="2200" dirty="0">
                <a:solidFill>
                  <a:schemeClr val="tx1"/>
                </a:solidFill>
                <a:effectLst>
                  <a:outerShdw blurRad="38100" dist="38100" dir="2700000" algn="tl">
                    <a:srgbClr val="000000">
                      <a:alpha val="43137"/>
                    </a:srgbClr>
                  </a:outerShdw>
                </a:effectLst>
                <a:latin typeface="Cambria" pitchFamily="18" charset="0"/>
              </a:rPr>
              <a:t>Ou dividir antes de saturar? (e como dividir?)</a:t>
            </a:r>
          </a:p>
        </p:txBody>
      </p:sp>
    </p:spTree>
  </p:cSld>
  <p:clrMapOvr>
    <a:masterClrMapping/>
  </p:clrMapOvr>
  <p:transition>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88899"/>
            <a:ext cx="8229600" cy="1473655"/>
          </a:xfrm>
          <a:prstGeom prst="rect">
            <a:avLst/>
          </a:prstGeom>
        </p:spPr>
        <p:txBody>
          <a:bodyPr rtlCol="0"/>
          <a:lstStyle/>
          <a:p>
            <a:pPr lvl="0" algn="ctr" fontAlgn="auto">
              <a:spcAft>
                <a:spcPts val="0"/>
              </a:spcAft>
              <a:defRPr/>
            </a:pPr>
            <a:r>
              <a:rPr lang="en-US" sz="40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PERSPECTIVAS FUTURAS</a:t>
            </a:r>
          </a:p>
          <a:p>
            <a:pPr lvl="0" algn="ctr" fontAlgn="auto">
              <a:spcAft>
                <a:spcPts val="0"/>
              </a:spcAft>
              <a:defRPr/>
            </a:pP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ou</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não</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tão</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futuras</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assim</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a:t>
            </a:r>
          </a:p>
        </p:txBody>
      </p:sp>
      <p:sp>
        <p:nvSpPr>
          <p:cNvPr id="8" name="Content Placeholder 2"/>
          <p:cNvSpPr>
            <a:spLocks noGrp="1"/>
          </p:cNvSpPr>
          <p:nvPr>
            <p:ph idx="1"/>
          </p:nvPr>
        </p:nvSpPr>
        <p:spPr>
          <a:xfrm>
            <a:off x="688025" y="1546892"/>
            <a:ext cx="8170225" cy="5025358"/>
          </a:xfrm>
        </p:spPr>
        <p:txBody>
          <a:bodyPr wrap="square" numCol="1" anchor="t" anchorCtr="0" compatLnSpc="1">
            <a:prstTxWarp prst="textNoShape">
              <a:avLst/>
            </a:prstTxWarp>
            <a:noAutofit/>
          </a:bodyPr>
          <a:lstStyle/>
          <a:p>
            <a:pPr indent="-173038" algn="just">
              <a:lnSpc>
                <a:spcPct val="120000"/>
              </a:lnSpc>
              <a:buFontTx/>
              <a:buChar char="•"/>
            </a:pPr>
            <a:r>
              <a:rPr lang="pt-BR" dirty="0">
                <a:solidFill>
                  <a:schemeClr val="tx1"/>
                </a:solidFill>
                <a:effectLst>
                  <a:outerShdw blurRad="38100" dist="38100" dir="2700000" algn="tl">
                    <a:srgbClr val="000000">
                      <a:alpha val="43137"/>
                    </a:srgbClr>
                  </a:outerShdw>
                </a:effectLst>
                <a:latin typeface="Cambria" pitchFamily="18" charset="0"/>
                <a:ea typeface="Cambria" pitchFamily="18" charset="0"/>
              </a:rPr>
              <a:t>Câmaras</a:t>
            </a:r>
            <a:r>
              <a:rPr lang="pt-BR" dirty="0">
                <a:solidFill>
                  <a:schemeClr val="tx1"/>
                </a:solidFill>
                <a:latin typeface="Cambria" pitchFamily="18" charset="0"/>
                <a:ea typeface="Cambria" pitchFamily="18" charset="0"/>
              </a:rPr>
              <a:t>: </a:t>
            </a:r>
          </a:p>
          <a:p>
            <a:pPr marL="808038" indent="-273050" algn="just">
              <a:lnSpc>
                <a:spcPct val="120000"/>
              </a:lnSpc>
              <a:buFont typeface="Courier New" pitchFamily="49" charset="0"/>
              <a:buChar char="o"/>
            </a:pPr>
            <a:r>
              <a:rPr lang="pt-BR" dirty="0">
                <a:solidFill>
                  <a:schemeClr val="tx1"/>
                </a:solidFill>
                <a:latin typeface="Cambria" pitchFamily="18" charset="0"/>
                <a:ea typeface="Cambria" pitchFamily="18" charset="0"/>
              </a:rPr>
              <a:t>Ensino I, Ensino II, ...?</a:t>
            </a:r>
          </a:p>
          <a:p>
            <a:pPr marL="808038" indent="-273050" algn="just">
              <a:lnSpc>
                <a:spcPct val="120000"/>
              </a:lnSpc>
              <a:buFont typeface="Courier New" pitchFamily="49" charset="0"/>
              <a:buChar char="o"/>
            </a:pPr>
            <a:r>
              <a:rPr lang="pt-BR" dirty="0">
                <a:solidFill>
                  <a:schemeClr val="tx1"/>
                </a:solidFill>
                <a:latin typeface="Cambria" pitchFamily="18" charset="0"/>
                <a:ea typeface="Cambria" pitchFamily="18" charset="0"/>
              </a:rPr>
              <a:t>Como organizá-las? Adesão? Epistemologia?</a:t>
            </a:r>
          </a:p>
          <a:p>
            <a:pPr indent="-173038" algn="just">
              <a:lnSpc>
                <a:spcPct val="120000"/>
              </a:lnSpc>
              <a:buFontTx/>
              <a:buChar char="•"/>
            </a:pPr>
            <a:r>
              <a:rPr lang="pt-BR" dirty="0">
                <a:solidFill>
                  <a:schemeClr val="tx1"/>
                </a:solidFill>
                <a:effectLst>
                  <a:outerShdw blurRad="38100" dist="38100" dir="2700000" algn="tl">
                    <a:srgbClr val="000000">
                      <a:alpha val="43137"/>
                    </a:srgbClr>
                  </a:outerShdw>
                </a:effectLst>
                <a:latin typeface="Cambria" pitchFamily="18" charset="0"/>
                <a:ea typeface="Cambria" pitchFamily="18" charset="0"/>
              </a:rPr>
              <a:t>Novas áreas </a:t>
            </a:r>
            <a:r>
              <a:rPr lang="pt-BR" dirty="0">
                <a:solidFill>
                  <a:schemeClr val="tx1"/>
                </a:solidFill>
                <a:latin typeface="Cambria" pitchFamily="18" charset="0"/>
                <a:ea typeface="Cambria" pitchFamily="18" charset="0"/>
              </a:rPr>
              <a:t>:</a:t>
            </a:r>
          </a:p>
          <a:p>
            <a:pPr marL="808038" indent="-273050" algn="just">
              <a:lnSpc>
                <a:spcPct val="120000"/>
              </a:lnSpc>
              <a:buFont typeface="Courier New" pitchFamily="49" charset="0"/>
              <a:buChar char="o"/>
            </a:pPr>
            <a:r>
              <a:rPr lang="pt-BR" dirty="0">
                <a:solidFill>
                  <a:schemeClr val="tx1"/>
                </a:solidFill>
                <a:latin typeface="Cambria" pitchFamily="18" charset="0"/>
                <a:ea typeface="Cambria" pitchFamily="18" charset="0"/>
              </a:rPr>
              <a:t>Ensino de Ciências e Matemática, Ensino de Saúde, </a:t>
            </a:r>
            <a:r>
              <a:rPr lang="pt-BR" dirty="0" smtClean="0">
                <a:solidFill>
                  <a:schemeClr val="tx1"/>
                </a:solidFill>
                <a:latin typeface="Cambria" pitchFamily="18" charset="0"/>
                <a:ea typeface="Cambria" pitchFamily="18" charset="0"/>
              </a:rPr>
              <a:t>Ensino Profissional etc.?</a:t>
            </a:r>
            <a:endParaRPr lang="pt-BR" dirty="0">
              <a:solidFill>
                <a:schemeClr val="tx1"/>
              </a:solidFill>
              <a:latin typeface="Cambria" pitchFamily="18" charset="0"/>
              <a:ea typeface="Cambria" pitchFamily="18" charset="0"/>
            </a:endParaRPr>
          </a:p>
          <a:p>
            <a:pPr indent="-173038" algn="just">
              <a:lnSpc>
                <a:spcPct val="120000"/>
              </a:lnSpc>
              <a:buFontTx/>
              <a:buChar char="•"/>
            </a:pPr>
            <a:r>
              <a:rPr lang="pt-BR" dirty="0">
                <a:solidFill>
                  <a:schemeClr val="tx1"/>
                </a:solidFill>
                <a:effectLst>
                  <a:outerShdw blurRad="38100" dist="38100" dir="2700000" algn="tl">
                    <a:srgbClr val="000000">
                      <a:alpha val="43137"/>
                    </a:srgbClr>
                  </a:outerShdw>
                </a:effectLst>
                <a:latin typeface="Cambria" pitchFamily="18" charset="0"/>
                <a:ea typeface="Cambria" pitchFamily="18" charset="0"/>
              </a:rPr>
              <a:t>Agrupamento por modalidade</a:t>
            </a:r>
            <a:r>
              <a:rPr lang="pt-BR" dirty="0">
                <a:solidFill>
                  <a:schemeClr val="tx1"/>
                </a:solidFill>
                <a:latin typeface="Cambria" pitchFamily="18" charset="0"/>
                <a:ea typeface="Cambria" pitchFamily="18" charset="0"/>
              </a:rPr>
              <a:t>:</a:t>
            </a:r>
          </a:p>
          <a:p>
            <a:pPr marL="808038" indent="-273050" algn="just">
              <a:lnSpc>
                <a:spcPct val="120000"/>
              </a:lnSpc>
              <a:buFont typeface="Courier New" pitchFamily="49" charset="0"/>
              <a:buChar char="o"/>
            </a:pPr>
            <a:r>
              <a:rPr lang="pt-BR" dirty="0">
                <a:solidFill>
                  <a:schemeClr val="tx1"/>
                </a:solidFill>
                <a:latin typeface="Cambria" pitchFamily="18" charset="0"/>
                <a:ea typeface="Cambria" pitchFamily="18" charset="0"/>
              </a:rPr>
              <a:t>Educação (MA e DA) e Ensino (MP e DP)? </a:t>
            </a:r>
            <a:endParaRPr lang="pt-BR" dirty="0">
              <a:latin typeface="Cambria" pitchFamily="18" charset="0"/>
              <a:ea typeface="Cambria" pitchFamily="18" charset="0"/>
            </a:endParaRP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88899"/>
            <a:ext cx="8229600" cy="1473655"/>
          </a:xfrm>
          <a:prstGeom prst="rect">
            <a:avLst/>
          </a:prstGeom>
        </p:spPr>
        <p:txBody>
          <a:bodyPr rtlCol="0"/>
          <a:lstStyle/>
          <a:p>
            <a:pPr lvl="0" algn="ctr" fontAlgn="auto">
              <a:spcAft>
                <a:spcPts val="0"/>
              </a:spcAft>
              <a:defRPr/>
            </a:pPr>
            <a:r>
              <a:rPr lang="en-US" sz="40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PERSPECTIVAS FUTURAS</a:t>
            </a:r>
          </a:p>
          <a:p>
            <a:pPr lvl="0" algn="ctr" fontAlgn="auto">
              <a:spcAft>
                <a:spcPts val="0"/>
              </a:spcAft>
              <a:defRPr/>
            </a:pP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ou</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não</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tão</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futuras</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 </a:t>
            </a:r>
            <a:r>
              <a:rPr lang="en-US" sz="3600" b="1" dirty="0" err="1">
                <a:solidFill>
                  <a:srgbClr val="006600"/>
                </a:solidFill>
                <a:effectLst>
                  <a:outerShdw blurRad="31750" dist="25400" dir="5400000" algn="tl" rotWithShape="0">
                    <a:srgbClr val="000000">
                      <a:alpha val="25000"/>
                    </a:srgbClr>
                  </a:outerShdw>
                </a:effectLst>
                <a:latin typeface="Cambria" pitchFamily="18" charset="0"/>
                <a:ea typeface="+mj-ea"/>
                <a:cs typeface="+mj-cs"/>
              </a:rPr>
              <a:t>assim</a:t>
            </a:r>
            <a:r>
              <a:rPr lang="en-US" sz="3600" b="1" dirty="0">
                <a:solidFill>
                  <a:srgbClr val="006600"/>
                </a:solidFill>
                <a:effectLst>
                  <a:outerShdw blurRad="31750" dist="25400" dir="5400000" algn="tl" rotWithShape="0">
                    <a:srgbClr val="000000">
                      <a:alpha val="25000"/>
                    </a:srgbClr>
                  </a:outerShdw>
                </a:effectLst>
                <a:latin typeface="Cambria" pitchFamily="18" charset="0"/>
                <a:ea typeface="+mj-ea"/>
                <a:cs typeface="+mj-cs"/>
              </a:rPr>
              <a:t>…)</a:t>
            </a:r>
          </a:p>
        </p:txBody>
      </p:sp>
      <p:sp>
        <p:nvSpPr>
          <p:cNvPr id="8" name="Content Placeholder 2"/>
          <p:cNvSpPr>
            <a:spLocks noGrp="1"/>
          </p:cNvSpPr>
          <p:nvPr>
            <p:ph idx="1"/>
          </p:nvPr>
        </p:nvSpPr>
        <p:spPr>
          <a:xfrm>
            <a:off x="1049975" y="1594517"/>
            <a:ext cx="7408225" cy="5025358"/>
          </a:xfrm>
        </p:spPr>
        <p:txBody>
          <a:bodyPr wrap="square" numCol="1" anchor="t" anchorCtr="0" compatLnSpc="1">
            <a:prstTxWarp prst="textNoShape">
              <a:avLst/>
            </a:prstTxWarp>
            <a:noAutofit/>
          </a:bodyPr>
          <a:lstStyle/>
          <a:p>
            <a:pPr indent="-173038" algn="just">
              <a:lnSpc>
                <a:spcPct val="120000"/>
              </a:lnSpc>
              <a:buFontTx/>
              <a:buChar char="•"/>
            </a:pPr>
            <a:r>
              <a:rPr lang="pt-BR" dirty="0">
                <a:solidFill>
                  <a:schemeClr val="tx1"/>
                </a:solidFill>
                <a:effectLst>
                  <a:outerShdw blurRad="38100" dist="38100" dir="2700000" algn="tl">
                    <a:srgbClr val="000000">
                      <a:alpha val="43137"/>
                    </a:srgbClr>
                  </a:outerShdw>
                </a:effectLst>
                <a:latin typeface="Cambria" pitchFamily="18" charset="0"/>
                <a:ea typeface="Cambria" pitchFamily="18" charset="0"/>
              </a:rPr>
              <a:t>Novos modelos de avaliações</a:t>
            </a:r>
            <a:r>
              <a:rPr lang="pt-BR" dirty="0">
                <a:solidFill>
                  <a:schemeClr val="tx1"/>
                </a:solidFill>
                <a:latin typeface="Cambria" pitchFamily="18" charset="0"/>
                <a:ea typeface="Cambria" pitchFamily="18" charset="0"/>
              </a:rPr>
              <a:t>: </a:t>
            </a:r>
          </a:p>
          <a:p>
            <a:pPr marL="808038" indent="-273050" algn="just">
              <a:lnSpc>
                <a:spcPct val="120000"/>
              </a:lnSpc>
              <a:buFont typeface="Courier New" pitchFamily="49" charset="0"/>
              <a:buChar char="o"/>
            </a:pPr>
            <a:r>
              <a:rPr lang="pt-BR" dirty="0">
                <a:solidFill>
                  <a:schemeClr val="tx1"/>
                </a:solidFill>
                <a:latin typeface="Cambria" pitchFamily="18" charset="0"/>
                <a:ea typeface="Cambria" pitchFamily="18" charset="0"/>
              </a:rPr>
              <a:t>Mais qualitativa do que quantitativo ????</a:t>
            </a:r>
          </a:p>
          <a:p>
            <a:pPr marL="808038" indent="-273050" algn="just">
              <a:lnSpc>
                <a:spcPct val="120000"/>
              </a:lnSpc>
              <a:buFont typeface="Courier New" pitchFamily="49" charset="0"/>
              <a:buChar char="o"/>
            </a:pPr>
            <a:r>
              <a:rPr lang="pt-BR" dirty="0" err="1">
                <a:solidFill>
                  <a:schemeClr val="tx1"/>
                </a:solidFill>
                <a:latin typeface="Cambria" pitchFamily="18" charset="0"/>
                <a:ea typeface="Cambria" pitchFamily="18" charset="0"/>
              </a:rPr>
              <a:t>Autoavaliação</a:t>
            </a:r>
            <a:endParaRPr lang="pt-BR" dirty="0">
              <a:solidFill>
                <a:schemeClr val="tx1"/>
              </a:solidFill>
              <a:latin typeface="Cambria" pitchFamily="18" charset="0"/>
              <a:ea typeface="Cambria" pitchFamily="18" charset="0"/>
            </a:endParaRPr>
          </a:p>
          <a:p>
            <a:pPr marL="808038" indent="-273050" algn="just">
              <a:lnSpc>
                <a:spcPct val="120000"/>
              </a:lnSpc>
              <a:buFont typeface="Courier New" pitchFamily="49" charset="0"/>
              <a:buChar char="o"/>
            </a:pPr>
            <a:r>
              <a:rPr lang="pt-BR" dirty="0" err="1">
                <a:solidFill>
                  <a:schemeClr val="tx1"/>
                </a:solidFill>
                <a:latin typeface="Cambria" pitchFamily="18" charset="0"/>
                <a:ea typeface="Cambria" pitchFamily="18" charset="0"/>
              </a:rPr>
              <a:t>Qualis</a:t>
            </a:r>
            <a:r>
              <a:rPr lang="pt-BR" dirty="0">
                <a:solidFill>
                  <a:schemeClr val="tx1"/>
                </a:solidFill>
                <a:latin typeface="Cambria" pitchFamily="18" charset="0"/>
                <a:ea typeface="Cambria" pitchFamily="18" charset="0"/>
              </a:rPr>
              <a:t> referência e Área Mãe</a:t>
            </a:r>
          </a:p>
          <a:p>
            <a:pPr marL="808038" indent="-273050" algn="just">
              <a:lnSpc>
                <a:spcPct val="120000"/>
              </a:lnSpc>
              <a:buFont typeface="Courier New" pitchFamily="49" charset="0"/>
              <a:buChar char="o"/>
            </a:pPr>
            <a:r>
              <a:rPr lang="pt-BR" dirty="0">
                <a:solidFill>
                  <a:schemeClr val="tx1"/>
                </a:solidFill>
                <a:latin typeface="Cambria" pitchFamily="18" charset="0"/>
                <a:ea typeface="Cambria" pitchFamily="18" charset="0"/>
              </a:rPr>
              <a:t>E os outros </a:t>
            </a:r>
            <a:r>
              <a:rPr lang="pt-BR" dirty="0" err="1">
                <a:solidFill>
                  <a:schemeClr val="tx1"/>
                </a:solidFill>
                <a:latin typeface="Cambria" pitchFamily="18" charset="0"/>
                <a:ea typeface="Cambria" pitchFamily="18" charset="0"/>
              </a:rPr>
              <a:t>Qualis</a:t>
            </a:r>
            <a:r>
              <a:rPr lang="pt-BR" dirty="0">
                <a:solidFill>
                  <a:schemeClr val="tx1"/>
                </a:solidFill>
                <a:latin typeface="Cambria" pitchFamily="18" charset="0"/>
                <a:ea typeface="Cambria" pitchFamily="18" charset="0"/>
              </a:rPr>
              <a:t>?</a:t>
            </a:r>
          </a:p>
          <a:p>
            <a:pPr marL="808038" indent="-273050" algn="just">
              <a:lnSpc>
                <a:spcPct val="120000"/>
              </a:lnSpc>
              <a:buFont typeface="Courier New" pitchFamily="49" charset="0"/>
              <a:buChar char="o"/>
            </a:pPr>
            <a:r>
              <a:rPr lang="pt-BR" dirty="0">
                <a:solidFill>
                  <a:schemeClr val="tx1"/>
                </a:solidFill>
                <a:latin typeface="Cambria" pitchFamily="18" charset="0"/>
                <a:ea typeface="Cambria" pitchFamily="18" charset="0"/>
              </a:rPr>
              <a:t>E os produtos educacionais?</a:t>
            </a:r>
          </a:p>
          <a:p>
            <a:pPr marL="1265238" lvl="1" indent="-273050" algn="just">
              <a:lnSpc>
                <a:spcPct val="120000"/>
              </a:lnSpc>
              <a:buFont typeface="Courier New" pitchFamily="49" charset="0"/>
              <a:buChar char="o"/>
            </a:pPr>
            <a:r>
              <a:rPr lang="pt-BR" dirty="0">
                <a:latin typeface="Cambria" pitchFamily="18" charset="0"/>
                <a:ea typeface="Cambria" pitchFamily="18" charset="0"/>
              </a:rPr>
              <a:t>Lembrando que a dissertação conta a história do produto educacional</a:t>
            </a:r>
          </a:p>
          <a:p>
            <a:pPr marL="992188" lvl="1" indent="0" algn="just">
              <a:lnSpc>
                <a:spcPct val="120000"/>
              </a:lnSpc>
              <a:buNone/>
            </a:pPr>
            <a:endParaRPr lang="pt-BR" dirty="0">
              <a:solidFill>
                <a:schemeClr val="tx1"/>
              </a:solidFill>
              <a:highlight>
                <a:srgbClr val="FFFF00"/>
              </a:highlight>
              <a:latin typeface="Cambria" pitchFamily="18" charset="0"/>
              <a:ea typeface="Cambria" pitchFamily="18" charset="0"/>
            </a:endParaRPr>
          </a:p>
        </p:txBody>
      </p:sp>
    </p:spTree>
    <p:extLst>
      <p:ext uri="{BB962C8B-B14F-4D97-AF65-F5344CB8AC3E}">
        <p14:creationId xmlns:p14="http://schemas.microsoft.com/office/powerpoint/2010/main" val="2552599730"/>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1.fotos.web.sapo.io/i/Gd10479ca/19142338_4pRGo.png"/>
          <p:cNvPicPr>
            <a:picLocks noChangeAspect="1" noChangeArrowheads="1"/>
          </p:cNvPicPr>
          <p:nvPr/>
        </p:nvPicPr>
        <p:blipFill>
          <a:blip r:embed="rId2" cstate="screen"/>
          <a:srcRect/>
          <a:stretch>
            <a:fillRect/>
          </a:stretch>
        </p:blipFill>
        <p:spPr bwMode="auto">
          <a:xfrm>
            <a:off x="1332843" y="239436"/>
            <a:ext cx="6770633" cy="4188098"/>
          </a:xfrm>
          <a:prstGeom prst="rect">
            <a:avLst/>
          </a:prstGeom>
          <a:noFill/>
          <a:ln w="9525">
            <a:noFill/>
            <a:miter lim="800000"/>
            <a:headEnd/>
            <a:tailEnd/>
          </a:ln>
        </p:spPr>
      </p:pic>
      <p:sp>
        <p:nvSpPr>
          <p:cNvPr id="4" name="Title 1"/>
          <p:cNvSpPr txBox="1">
            <a:spLocks/>
          </p:cNvSpPr>
          <p:nvPr/>
        </p:nvSpPr>
        <p:spPr>
          <a:xfrm>
            <a:off x="1332843" y="5133647"/>
            <a:ext cx="4808483" cy="1048078"/>
          </a:xfrm>
          <a:prstGeom prst="rect">
            <a:avLst/>
          </a:prstGeom>
        </p:spPr>
        <p:txBody>
          <a:bodyPr rtlCol="0"/>
          <a:lstStyle/>
          <a:p>
            <a:pPr lvl="0" algn="ctr" fontAlgn="auto">
              <a:spcAft>
                <a:spcPts val="0"/>
              </a:spcAft>
              <a:defRPr/>
            </a:pPr>
            <a:r>
              <a:rPr lang="en-US" sz="3200" b="1" dirty="0" smtClean="0">
                <a:solidFill>
                  <a:srgbClr val="FF0000"/>
                </a:solidFill>
                <a:effectLst>
                  <a:outerShdw blurRad="31750" dist="25400" dir="5400000" algn="tl" rotWithShape="0">
                    <a:srgbClr val="000000">
                      <a:alpha val="25000"/>
                    </a:srgbClr>
                  </a:outerShdw>
                </a:effectLst>
                <a:latin typeface="Cambria" pitchFamily="18" charset="0"/>
                <a:ea typeface="+mj-ea"/>
                <a:cs typeface="+mj-cs"/>
              </a:rPr>
              <a:t>MUITO OBRIGADO</a:t>
            </a:r>
            <a:br>
              <a:rPr lang="en-US" sz="3200" b="1" dirty="0" smtClean="0">
                <a:solidFill>
                  <a:srgbClr val="FF0000"/>
                </a:solidFill>
                <a:effectLst>
                  <a:outerShdw blurRad="31750" dist="25400" dir="5400000" algn="tl" rotWithShape="0">
                    <a:srgbClr val="000000">
                      <a:alpha val="25000"/>
                    </a:srgbClr>
                  </a:outerShdw>
                </a:effectLst>
                <a:latin typeface="Cambria" pitchFamily="18" charset="0"/>
                <a:ea typeface="+mj-ea"/>
                <a:cs typeface="+mj-cs"/>
              </a:rPr>
            </a:br>
            <a:r>
              <a:rPr lang="en-US" sz="3200" b="1" dirty="0" smtClean="0">
                <a:solidFill>
                  <a:srgbClr val="FF0000"/>
                </a:solidFill>
                <a:effectLst>
                  <a:outerShdw blurRad="31750" dist="25400" dir="5400000" algn="tl" rotWithShape="0">
                    <a:srgbClr val="000000">
                      <a:alpha val="25000"/>
                    </a:srgbClr>
                  </a:outerShdw>
                </a:effectLst>
                <a:latin typeface="Cambria" pitchFamily="18" charset="0"/>
                <a:ea typeface="+mj-ea"/>
                <a:cs typeface="+mj-cs"/>
              </a:rPr>
              <a:t>e </a:t>
            </a:r>
            <a:r>
              <a:rPr lang="en-US" sz="3200" b="1" dirty="0" err="1" smtClean="0">
                <a:solidFill>
                  <a:srgbClr val="FF0000"/>
                </a:solidFill>
                <a:effectLst>
                  <a:outerShdw blurRad="31750" dist="25400" dir="5400000" algn="tl" rotWithShape="0">
                    <a:srgbClr val="000000">
                      <a:alpha val="25000"/>
                    </a:srgbClr>
                  </a:outerShdw>
                </a:effectLst>
                <a:latin typeface="Cambria" pitchFamily="18" charset="0"/>
                <a:ea typeface="+mj-ea"/>
                <a:cs typeface="+mj-cs"/>
              </a:rPr>
              <a:t>uma</a:t>
            </a:r>
            <a:r>
              <a:rPr lang="en-US" sz="3200" b="1" dirty="0" smtClean="0">
                <a:solidFill>
                  <a:srgbClr val="FF0000"/>
                </a:solidFill>
                <a:effectLst>
                  <a:outerShdw blurRad="31750" dist="25400" dir="5400000" algn="tl" rotWithShape="0">
                    <a:srgbClr val="000000">
                      <a:alpha val="25000"/>
                    </a:srgbClr>
                  </a:outerShdw>
                </a:effectLst>
                <a:latin typeface="Cambria" pitchFamily="18" charset="0"/>
                <a:ea typeface="+mj-ea"/>
                <a:cs typeface="+mj-cs"/>
              </a:rPr>
              <a:t> </a:t>
            </a:r>
            <a:r>
              <a:rPr lang="en-US" sz="3200" b="1" dirty="0" err="1" smtClean="0">
                <a:solidFill>
                  <a:srgbClr val="FF0000"/>
                </a:solidFill>
                <a:effectLst>
                  <a:outerShdw blurRad="31750" dist="25400" dir="5400000" algn="tl" rotWithShape="0">
                    <a:srgbClr val="000000">
                      <a:alpha val="25000"/>
                    </a:srgbClr>
                  </a:outerShdw>
                </a:effectLst>
                <a:latin typeface="Cambria" pitchFamily="18" charset="0"/>
                <a:ea typeface="+mj-ea"/>
                <a:cs typeface="+mj-cs"/>
              </a:rPr>
              <a:t>ótima</a:t>
            </a:r>
            <a:r>
              <a:rPr lang="en-US" sz="3200" b="1" dirty="0" smtClean="0">
                <a:solidFill>
                  <a:srgbClr val="FF0000"/>
                </a:solidFill>
                <a:effectLst>
                  <a:outerShdw blurRad="31750" dist="25400" dir="5400000" algn="tl" rotWithShape="0">
                    <a:srgbClr val="000000">
                      <a:alpha val="25000"/>
                    </a:srgbClr>
                  </a:outerShdw>
                </a:effectLst>
                <a:latin typeface="Cambria" pitchFamily="18" charset="0"/>
                <a:ea typeface="+mj-ea"/>
                <a:cs typeface="+mj-cs"/>
              </a:rPr>
              <a:t> </a:t>
            </a:r>
            <a:r>
              <a:rPr lang="en-US" sz="3200" b="1" dirty="0" err="1" smtClean="0">
                <a:solidFill>
                  <a:srgbClr val="FF0000"/>
                </a:solidFill>
                <a:effectLst>
                  <a:outerShdw blurRad="31750" dist="25400" dir="5400000" algn="tl" rotWithShape="0">
                    <a:srgbClr val="000000">
                      <a:alpha val="25000"/>
                    </a:srgbClr>
                  </a:outerShdw>
                </a:effectLst>
                <a:latin typeface="Cambria" pitchFamily="18" charset="0"/>
                <a:ea typeface="+mj-ea"/>
                <a:cs typeface="+mj-cs"/>
              </a:rPr>
              <a:t>semana</a:t>
            </a:r>
            <a:r>
              <a:rPr lang="en-US" sz="3200" b="1" dirty="0" smtClean="0">
                <a:solidFill>
                  <a:srgbClr val="FF0000"/>
                </a:solidFill>
                <a:effectLst>
                  <a:outerShdw blurRad="31750" dist="25400" dir="5400000" algn="tl" rotWithShape="0">
                    <a:srgbClr val="000000">
                      <a:alpha val="25000"/>
                    </a:srgbClr>
                  </a:outerShdw>
                </a:effectLst>
                <a:latin typeface="Cambria" pitchFamily="18" charset="0"/>
                <a:ea typeface="+mj-ea"/>
                <a:cs typeface="+mj-cs"/>
              </a:rPr>
              <a:t>.</a:t>
            </a:r>
            <a:endParaRPr lang="en-US" sz="1600" dirty="0" smtClean="0">
              <a:solidFill>
                <a:srgbClr val="FF0000"/>
              </a:solidFill>
              <a:latin typeface="Cambria" pitchFamily="18" charset="0"/>
              <a:ea typeface="+mj-ea"/>
              <a:cs typeface="+mj-cs"/>
            </a:endParaRPr>
          </a:p>
        </p:txBody>
      </p:sp>
      <p:pic>
        <p:nvPicPr>
          <p:cNvPr id="7" name="Imagem 6" descr="frame.png"/>
          <p:cNvPicPr>
            <a:picLocks noChangeAspect="1"/>
          </p:cNvPicPr>
          <p:nvPr/>
        </p:nvPicPr>
        <p:blipFill>
          <a:blip r:embed="rId3" cstate="print"/>
          <a:stretch>
            <a:fillRect/>
          </a:stretch>
        </p:blipFill>
        <p:spPr>
          <a:xfrm>
            <a:off x="6550169" y="4629150"/>
            <a:ext cx="1553307" cy="2019299"/>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ângulo 6"/>
          <p:cNvSpPr>
            <a:spLocks noChangeArrowheads="1"/>
          </p:cNvSpPr>
          <p:nvPr/>
        </p:nvSpPr>
        <p:spPr bwMode="auto">
          <a:xfrm>
            <a:off x="1324304" y="315041"/>
            <a:ext cx="6653049" cy="707886"/>
          </a:xfrm>
          <a:prstGeom prst="rect">
            <a:avLst/>
          </a:prstGeom>
          <a:noFill/>
          <a:ln w="9525">
            <a:noFill/>
            <a:miter lim="800000"/>
            <a:headEnd/>
            <a:tailEnd/>
          </a:ln>
        </p:spPr>
        <p:txBody>
          <a:bodyPr wrap="square">
            <a:spAutoFit/>
          </a:bodyPr>
          <a:lstStyle/>
          <a:p>
            <a:pPr algn="ctr" eaLnBrk="1" hangingPunct="1"/>
            <a:r>
              <a:rPr lang="pt-BR" sz="4000" b="1" dirty="0">
                <a:solidFill>
                  <a:srgbClr val="006600"/>
                </a:solidFill>
                <a:latin typeface="Cambria" pitchFamily="18" charset="0"/>
              </a:rPr>
              <a:t>ENTENDENDO </a:t>
            </a:r>
            <a:r>
              <a:rPr lang="en-US" sz="4000" b="1" dirty="0">
                <a:solidFill>
                  <a:srgbClr val="006600"/>
                </a:solidFill>
                <a:latin typeface="Cambria" pitchFamily="18" charset="0"/>
              </a:rPr>
              <a:t>O CENÁRIO</a:t>
            </a:r>
            <a:endParaRPr lang="pt-BR" sz="4000" dirty="0">
              <a:solidFill>
                <a:srgbClr val="006600"/>
              </a:solidFill>
              <a:latin typeface="Cambria" pitchFamily="18" charset="0"/>
            </a:endParaRPr>
          </a:p>
        </p:txBody>
      </p:sp>
      <p:sp>
        <p:nvSpPr>
          <p:cNvPr id="4" name="Rectangle 6">
            <a:extLst>
              <a:ext uri="{FF2B5EF4-FFF2-40B4-BE49-F238E27FC236}">
                <a16:creationId xmlns:a16="http://schemas.microsoft.com/office/drawing/2014/main" xmlns="" id="{20AD5E8D-9A01-B048-BE7B-24F0E067CC27}"/>
              </a:ext>
            </a:extLst>
          </p:cNvPr>
          <p:cNvSpPr>
            <a:spLocks noChangeArrowheads="1"/>
          </p:cNvSpPr>
          <p:nvPr/>
        </p:nvSpPr>
        <p:spPr bwMode="auto">
          <a:xfrm>
            <a:off x="807587" y="1144226"/>
            <a:ext cx="7658498" cy="4893647"/>
          </a:xfrm>
          <a:prstGeom prst="rect">
            <a:avLst/>
          </a:prstGeom>
          <a:noFill/>
          <a:ln w="9525">
            <a:noFill/>
            <a:miter lim="800000"/>
            <a:headEnd/>
            <a:tailEnd/>
          </a:ln>
        </p:spPr>
        <p:txBody>
          <a:bodyPr wrap="square">
            <a:spAutoFit/>
          </a:bodyPr>
          <a:lstStyle/>
          <a:p>
            <a:pPr marL="285750" indent="-285750" algn="just">
              <a:lnSpc>
                <a:spcPct val="130000"/>
              </a:lnSpc>
              <a:buSzPct val="100000"/>
              <a:buFont typeface="Arial" panose="020B0604020202020204" pitchFamily="34" charset="0"/>
              <a:buChar char="•"/>
            </a:pPr>
            <a:r>
              <a:rPr lang="pt-BR" sz="3000" dirty="0" smtClean="0">
                <a:latin typeface="Cambria" pitchFamily="18" charset="0"/>
                <a:ea typeface="Cambria" pitchFamily="18" charset="0"/>
              </a:rPr>
              <a:t>CNPq, </a:t>
            </a:r>
            <a:r>
              <a:rPr lang="pt-BR" sz="3000" dirty="0">
                <a:latin typeface="Cambria" pitchFamily="18" charset="0"/>
                <a:ea typeface="Cambria" pitchFamily="18" charset="0"/>
              </a:rPr>
              <a:t>CAPES e </a:t>
            </a:r>
            <a:r>
              <a:rPr lang="pt-BR" sz="3000" dirty="0" err="1">
                <a:latin typeface="Cambria" pitchFamily="18" charset="0"/>
                <a:ea typeface="Cambria" pitchFamily="18" charset="0"/>
              </a:rPr>
              <a:t>FAPs</a:t>
            </a:r>
            <a:r>
              <a:rPr lang="pt-BR" sz="3000" dirty="0">
                <a:latin typeface="Cambria" pitchFamily="18" charset="0"/>
                <a:ea typeface="Cambria" pitchFamily="18" charset="0"/>
              </a:rPr>
              <a:t> – </a:t>
            </a:r>
            <a:r>
              <a:rPr lang="pt-BR" sz="3000" dirty="0" err="1">
                <a:latin typeface="Cambria" pitchFamily="18" charset="0"/>
                <a:ea typeface="Cambria" pitchFamily="18" charset="0"/>
              </a:rPr>
              <a:t>ag</a:t>
            </a:r>
            <a:r>
              <a:rPr lang="en-US" sz="3000" dirty="0" err="1">
                <a:latin typeface="Cambria" pitchFamily="18" charset="0"/>
                <a:ea typeface="Cambria" pitchFamily="18" charset="0"/>
              </a:rPr>
              <a:t>ências</a:t>
            </a:r>
            <a:r>
              <a:rPr lang="en-US" sz="3000" dirty="0">
                <a:latin typeface="Cambria" pitchFamily="18" charset="0"/>
                <a:ea typeface="Cambria" pitchFamily="18" charset="0"/>
              </a:rPr>
              <a:t> de </a:t>
            </a:r>
            <a:r>
              <a:rPr lang="en-US" sz="3000" dirty="0" err="1">
                <a:latin typeface="Cambria" pitchFamily="18" charset="0"/>
                <a:ea typeface="Cambria" pitchFamily="18" charset="0"/>
              </a:rPr>
              <a:t>fomento</a:t>
            </a:r>
            <a:r>
              <a:rPr lang="en-US" sz="3000" dirty="0">
                <a:latin typeface="Cambria" pitchFamily="18" charset="0"/>
                <a:ea typeface="Cambria" pitchFamily="18" charset="0"/>
              </a:rPr>
              <a:t> que </a:t>
            </a:r>
            <a:r>
              <a:rPr lang="en-US" sz="3000" dirty="0" err="1">
                <a:latin typeface="Cambria" pitchFamily="18" charset="0"/>
                <a:ea typeface="Cambria" pitchFamily="18" charset="0"/>
              </a:rPr>
              <a:t>ditam</a:t>
            </a:r>
            <a:r>
              <a:rPr lang="en-US" sz="3000" dirty="0">
                <a:latin typeface="Cambria" pitchFamily="18" charset="0"/>
                <a:ea typeface="Cambria" pitchFamily="18" charset="0"/>
              </a:rPr>
              <a:t> </a:t>
            </a:r>
            <a:r>
              <a:rPr lang="en-US" sz="3000" dirty="0" err="1">
                <a:latin typeface="Cambria" pitchFamily="18" charset="0"/>
                <a:ea typeface="Cambria" pitchFamily="18" charset="0"/>
              </a:rPr>
              <a:t>nossas</a:t>
            </a:r>
            <a:r>
              <a:rPr lang="en-US" sz="3000" dirty="0">
                <a:latin typeface="Cambria" pitchFamily="18" charset="0"/>
                <a:ea typeface="Cambria" pitchFamily="18" charset="0"/>
              </a:rPr>
              <a:t> </a:t>
            </a:r>
            <a:r>
              <a:rPr lang="en-US" sz="3000" dirty="0" err="1">
                <a:latin typeface="Cambria" pitchFamily="18" charset="0"/>
                <a:ea typeface="Cambria" pitchFamily="18" charset="0"/>
              </a:rPr>
              <a:t>políticas</a:t>
            </a:r>
            <a:r>
              <a:rPr lang="en-US" sz="3000" dirty="0">
                <a:latin typeface="Cambria" pitchFamily="18" charset="0"/>
                <a:ea typeface="Cambria" pitchFamily="18" charset="0"/>
              </a:rPr>
              <a:t> </a:t>
            </a:r>
            <a:r>
              <a:rPr lang="en-US" sz="3000" dirty="0" err="1">
                <a:latin typeface="Cambria" pitchFamily="18" charset="0"/>
                <a:ea typeface="Cambria" pitchFamily="18" charset="0"/>
              </a:rPr>
              <a:t>públicas</a:t>
            </a:r>
            <a:r>
              <a:rPr lang="en-US" sz="3000" dirty="0">
                <a:latin typeface="Cambria" pitchFamily="18" charset="0"/>
                <a:ea typeface="Cambria" pitchFamily="18" charset="0"/>
              </a:rPr>
              <a:t>.</a:t>
            </a:r>
          </a:p>
          <a:p>
            <a:pPr marL="285750" indent="-285750" algn="just">
              <a:lnSpc>
                <a:spcPct val="130000"/>
              </a:lnSpc>
              <a:buSzPct val="100000"/>
              <a:buFont typeface="Arial" panose="020B0604020202020204" pitchFamily="34" charset="0"/>
              <a:buChar char="•"/>
            </a:pPr>
            <a:r>
              <a:rPr lang="en-US" sz="3000" dirty="0" err="1">
                <a:latin typeface="Cambria" pitchFamily="18" charset="0"/>
                <a:ea typeface="Cambria" pitchFamily="18" charset="0"/>
              </a:rPr>
              <a:t>Organizações</a:t>
            </a:r>
            <a:r>
              <a:rPr lang="en-US" sz="3000" dirty="0">
                <a:latin typeface="Cambria" pitchFamily="18" charset="0"/>
                <a:ea typeface="Cambria" pitchFamily="18" charset="0"/>
              </a:rPr>
              <a:t> </a:t>
            </a:r>
            <a:r>
              <a:rPr lang="en-US" sz="3000" dirty="0" err="1">
                <a:latin typeface="Cambria" pitchFamily="18" charset="0"/>
                <a:ea typeface="Cambria" pitchFamily="18" charset="0"/>
              </a:rPr>
              <a:t>distintas</a:t>
            </a:r>
            <a:r>
              <a:rPr lang="en-US" sz="3000" dirty="0">
                <a:latin typeface="Cambria" pitchFamily="18" charset="0"/>
                <a:ea typeface="Cambria" pitchFamily="18" charset="0"/>
              </a:rPr>
              <a:t> das </a:t>
            </a:r>
            <a:r>
              <a:rPr lang="en-US" sz="3000" dirty="0" err="1">
                <a:latin typeface="Cambria" pitchFamily="18" charset="0"/>
                <a:ea typeface="Cambria" pitchFamily="18" charset="0"/>
              </a:rPr>
              <a:t>áreas</a:t>
            </a:r>
            <a:r>
              <a:rPr lang="en-US" sz="3000" dirty="0">
                <a:latin typeface="Cambria" pitchFamily="18" charset="0"/>
                <a:ea typeface="Cambria" pitchFamily="18" charset="0"/>
              </a:rPr>
              <a:t> de </a:t>
            </a:r>
            <a:r>
              <a:rPr lang="en-US" sz="3000" dirty="0" err="1">
                <a:latin typeface="Cambria" pitchFamily="18" charset="0"/>
                <a:ea typeface="Cambria" pitchFamily="18" charset="0"/>
              </a:rPr>
              <a:t>conhecimento</a:t>
            </a:r>
            <a:r>
              <a:rPr lang="en-US" sz="3000" dirty="0">
                <a:latin typeface="Cambria" pitchFamily="18" charset="0"/>
                <a:ea typeface="Cambria" pitchFamily="18" charset="0"/>
              </a:rPr>
              <a:t>. ENSINO e EDUCAÇÃO </a:t>
            </a:r>
            <a:r>
              <a:rPr lang="en-US" sz="3000" dirty="0" err="1">
                <a:latin typeface="Cambria" pitchFamily="18" charset="0"/>
                <a:ea typeface="Cambria" pitchFamily="18" charset="0"/>
              </a:rPr>
              <a:t>são</a:t>
            </a:r>
            <a:r>
              <a:rPr lang="en-US" sz="3000" dirty="0">
                <a:latin typeface="Cambria" pitchFamily="18" charset="0"/>
                <a:ea typeface="Cambria" pitchFamily="18" charset="0"/>
              </a:rPr>
              <a:t> “</a:t>
            </a:r>
            <a:r>
              <a:rPr lang="en-US" sz="3000" dirty="0" err="1">
                <a:latin typeface="Cambria" pitchFamily="18" charset="0"/>
                <a:ea typeface="Cambria" pitchFamily="18" charset="0"/>
              </a:rPr>
              <a:t>coisas</a:t>
            </a:r>
            <a:r>
              <a:rPr lang="en-US" sz="3000" dirty="0">
                <a:latin typeface="Cambria" pitchFamily="18" charset="0"/>
                <a:ea typeface="Cambria" pitchFamily="18" charset="0"/>
              </a:rPr>
              <a:t>” </a:t>
            </a:r>
            <a:r>
              <a:rPr lang="en-US" sz="3000" dirty="0" err="1">
                <a:latin typeface="Cambria" pitchFamily="18" charset="0"/>
                <a:ea typeface="Cambria" pitchFamily="18" charset="0"/>
              </a:rPr>
              <a:t>diferentes</a:t>
            </a:r>
            <a:r>
              <a:rPr lang="en-US" sz="3000" dirty="0">
                <a:latin typeface="Cambria" pitchFamily="18" charset="0"/>
                <a:ea typeface="Cambria" pitchFamily="18" charset="0"/>
              </a:rPr>
              <a:t>.</a:t>
            </a:r>
          </a:p>
          <a:p>
            <a:pPr marL="285750" indent="-285750" algn="just">
              <a:lnSpc>
                <a:spcPct val="130000"/>
              </a:lnSpc>
              <a:buSzPct val="100000"/>
              <a:buFont typeface="Arial" panose="020B0604020202020204" pitchFamily="34" charset="0"/>
              <a:buChar char="•"/>
            </a:pPr>
            <a:r>
              <a:rPr lang="en-US" sz="3000" dirty="0" err="1">
                <a:latin typeface="Cambria" pitchFamily="18" charset="0"/>
                <a:ea typeface="Cambria" pitchFamily="18" charset="0"/>
              </a:rPr>
              <a:t>Estabelecem</a:t>
            </a:r>
            <a:r>
              <a:rPr lang="en-US" sz="3000" dirty="0">
                <a:latin typeface="Cambria" pitchFamily="18" charset="0"/>
                <a:ea typeface="Cambria" pitchFamily="18" charset="0"/>
              </a:rPr>
              <a:t> as </a:t>
            </a:r>
            <a:r>
              <a:rPr lang="en-US" sz="3000" dirty="0" err="1">
                <a:latin typeface="Cambria" pitchFamily="18" charset="0"/>
                <a:ea typeface="Cambria" pitchFamily="18" charset="0"/>
              </a:rPr>
              <a:t>induções</a:t>
            </a:r>
            <a:r>
              <a:rPr lang="en-US" sz="3000" dirty="0">
                <a:latin typeface="Cambria" pitchFamily="18" charset="0"/>
                <a:ea typeface="Cambria" pitchFamily="18" charset="0"/>
              </a:rPr>
              <a:t> </a:t>
            </a:r>
            <a:r>
              <a:rPr lang="en-US" sz="3000" dirty="0" err="1">
                <a:latin typeface="Cambria" pitchFamily="18" charset="0"/>
                <a:ea typeface="Cambria" pitchFamily="18" charset="0"/>
              </a:rPr>
              <a:t>necessárias</a:t>
            </a:r>
            <a:r>
              <a:rPr lang="en-US" sz="3000" dirty="0">
                <a:latin typeface="Cambria" pitchFamily="18" charset="0"/>
                <a:ea typeface="Cambria" pitchFamily="18" charset="0"/>
              </a:rPr>
              <a:t>, mas </a:t>
            </a:r>
            <a:r>
              <a:rPr lang="en-US" sz="3000" dirty="0" err="1">
                <a:latin typeface="Cambria" pitchFamily="18" charset="0"/>
                <a:ea typeface="Cambria" pitchFamily="18" charset="0"/>
              </a:rPr>
              <a:t>também</a:t>
            </a:r>
            <a:r>
              <a:rPr lang="en-US" sz="3000" dirty="0">
                <a:latin typeface="Cambria" pitchFamily="18" charset="0"/>
                <a:ea typeface="Cambria" pitchFamily="18" charset="0"/>
              </a:rPr>
              <a:t> </a:t>
            </a:r>
            <a:r>
              <a:rPr lang="en-US" sz="3000" dirty="0" err="1">
                <a:latin typeface="Cambria" pitchFamily="18" charset="0"/>
                <a:ea typeface="Cambria" pitchFamily="18" charset="0"/>
              </a:rPr>
              <a:t>alguns</a:t>
            </a:r>
            <a:r>
              <a:rPr lang="en-US" sz="3000" dirty="0">
                <a:latin typeface="Cambria" pitchFamily="18" charset="0"/>
                <a:ea typeface="Cambria" pitchFamily="18" charset="0"/>
              </a:rPr>
              <a:t> </a:t>
            </a:r>
            <a:r>
              <a:rPr lang="en-US" sz="3000" dirty="0" err="1">
                <a:latin typeface="Cambria" pitchFamily="18" charset="0"/>
                <a:ea typeface="Cambria" pitchFamily="18" charset="0"/>
              </a:rPr>
              <a:t>desvios</a:t>
            </a:r>
            <a:r>
              <a:rPr lang="en-US" sz="3000" dirty="0">
                <a:latin typeface="Cambria" pitchFamily="18" charset="0"/>
                <a:ea typeface="Cambria" pitchFamily="18" charset="0"/>
              </a:rPr>
              <a:t>.</a:t>
            </a:r>
          </a:p>
          <a:p>
            <a:pPr marL="742950" lvl="1" indent="-285750" algn="just">
              <a:lnSpc>
                <a:spcPct val="130000"/>
              </a:lnSpc>
              <a:buSzPct val="100000"/>
            </a:pPr>
            <a:r>
              <a:rPr lang="en-US" sz="3000" dirty="0" smtClean="0">
                <a:latin typeface="Cambria" pitchFamily="18" charset="0"/>
                <a:ea typeface="Cambria" pitchFamily="18" charset="0"/>
                <a:sym typeface="Wingdings" pitchFamily="2" charset="2"/>
              </a:rPr>
              <a:t> </a:t>
            </a:r>
            <a:r>
              <a:rPr lang="en-US" sz="3000" b="1" dirty="0" err="1" smtClean="0">
                <a:latin typeface="Cambria" pitchFamily="18" charset="0"/>
                <a:ea typeface="Cambria" pitchFamily="18" charset="0"/>
              </a:rPr>
              <a:t>Efeito</a:t>
            </a:r>
            <a:r>
              <a:rPr lang="en-US" sz="3000" b="1" dirty="0" smtClean="0">
                <a:latin typeface="Cambria" pitchFamily="18" charset="0"/>
                <a:ea typeface="Cambria" pitchFamily="18" charset="0"/>
              </a:rPr>
              <a:t> </a:t>
            </a:r>
            <a:r>
              <a:rPr lang="en-US" sz="3000" b="1" dirty="0" err="1" smtClean="0">
                <a:latin typeface="Cambria" pitchFamily="18" charset="0"/>
                <a:ea typeface="Cambria" pitchFamily="18" charset="0"/>
              </a:rPr>
              <a:t>Mateus</a:t>
            </a:r>
            <a:r>
              <a:rPr lang="en-US" sz="3000" b="1" dirty="0" smtClean="0">
                <a:latin typeface="Cambria" pitchFamily="18" charset="0"/>
                <a:ea typeface="Cambria" pitchFamily="18" charset="0"/>
              </a:rPr>
              <a:t> </a:t>
            </a:r>
            <a:r>
              <a:rPr lang="en-US" sz="3000" b="1" dirty="0" smtClean="0">
                <a:latin typeface="Cambria" pitchFamily="18" charset="0"/>
                <a:ea typeface="Cambria" pitchFamily="18" charset="0"/>
                <a:sym typeface="Wingdings" pitchFamily="2" charset="2"/>
              </a:rPr>
              <a:t> </a:t>
            </a:r>
            <a:r>
              <a:rPr lang="en-US" sz="3000" dirty="0" err="1" smtClean="0">
                <a:latin typeface="Cambria" pitchFamily="18" charset="0"/>
                <a:ea typeface="Cambria" pitchFamily="18" charset="0"/>
              </a:rPr>
              <a:t>conhecem</a:t>
            </a:r>
            <a:r>
              <a:rPr lang="en-US" sz="3000" dirty="0">
                <a:latin typeface="Cambria" pitchFamily="18" charset="0"/>
                <a:ea typeface="Cambria" pitchFamily="18" charset="0"/>
              </a:rPr>
              <a:t>?</a:t>
            </a:r>
            <a:endParaRPr lang="pt-BR" sz="3000" dirty="0">
              <a:latin typeface="Cambria" pitchFamily="18" charset="0"/>
              <a:ea typeface="Cambria" pitchFamily="18" charset="0"/>
            </a:endParaRP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ângulo 6"/>
          <p:cNvSpPr>
            <a:spLocks noChangeArrowheads="1"/>
          </p:cNvSpPr>
          <p:nvPr/>
        </p:nvSpPr>
        <p:spPr bwMode="auto">
          <a:xfrm>
            <a:off x="1371599" y="262914"/>
            <a:ext cx="6653049" cy="707886"/>
          </a:xfrm>
          <a:prstGeom prst="rect">
            <a:avLst/>
          </a:prstGeom>
          <a:noFill/>
          <a:ln w="9525">
            <a:noFill/>
            <a:miter lim="800000"/>
            <a:headEnd/>
            <a:tailEnd/>
          </a:ln>
        </p:spPr>
        <p:txBody>
          <a:bodyPr wrap="square">
            <a:spAutoFit/>
          </a:bodyPr>
          <a:lstStyle/>
          <a:p>
            <a:pPr algn="ctr" eaLnBrk="1" hangingPunct="1"/>
            <a:r>
              <a:rPr lang="pt-BR" sz="4000" b="1" dirty="0">
                <a:solidFill>
                  <a:srgbClr val="006600"/>
                </a:solidFill>
                <a:latin typeface="Cambria" pitchFamily="18" charset="0"/>
              </a:rPr>
              <a:t>ENTENDENDO </a:t>
            </a:r>
            <a:r>
              <a:rPr lang="en-US" sz="4000" b="1" dirty="0">
                <a:solidFill>
                  <a:srgbClr val="006600"/>
                </a:solidFill>
                <a:latin typeface="Cambria" pitchFamily="18" charset="0"/>
              </a:rPr>
              <a:t>O CENÁRIO</a:t>
            </a:r>
            <a:endParaRPr lang="pt-BR" sz="4000" dirty="0">
              <a:solidFill>
                <a:srgbClr val="006600"/>
              </a:solidFill>
              <a:latin typeface="Cambria" pitchFamily="18" charset="0"/>
            </a:endParaRPr>
          </a:p>
        </p:txBody>
      </p:sp>
      <p:sp>
        <p:nvSpPr>
          <p:cNvPr id="4" name="Rectangle 6">
            <a:extLst>
              <a:ext uri="{FF2B5EF4-FFF2-40B4-BE49-F238E27FC236}">
                <a16:creationId xmlns:a16="http://schemas.microsoft.com/office/drawing/2014/main" xmlns="" id="{20AD5E8D-9A01-B048-BE7B-24F0E067CC27}"/>
              </a:ext>
            </a:extLst>
          </p:cNvPr>
          <p:cNvSpPr>
            <a:spLocks noChangeArrowheads="1"/>
          </p:cNvSpPr>
          <p:nvPr/>
        </p:nvSpPr>
        <p:spPr bwMode="auto">
          <a:xfrm>
            <a:off x="567560" y="1159992"/>
            <a:ext cx="8247668" cy="5133713"/>
          </a:xfrm>
          <a:prstGeom prst="rect">
            <a:avLst/>
          </a:prstGeom>
          <a:noFill/>
          <a:ln w="9525">
            <a:noFill/>
            <a:miter lim="800000"/>
            <a:headEnd/>
            <a:tailEnd/>
          </a:ln>
        </p:spPr>
        <p:txBody>
          <a:bodyPr wrap="square">
            <a:spAutoFit/>
          </a:bodyPr>
          <a:lstStyle/>
          <a:p>
            <a:pPr marL="285750" indent="-285750" algn="just">
              <a:lnSpc>
                <a:spcPct val="130000"/>
              </a:lnSpc>
              <a:buSzPct val="100000"/>
              <a:buFont typeface="Arial" panose="020B0604020202020204" pitchFamily="34" charset="0"/>
              <a:buChar char="•"/>
            </a:pPr>
            <a:r>
              <a:rPr lang="pt-BR" sz="3200" dirty="0">
                <a:latin typeface="Cambria" pitchFamily="18" charset="0"/>
                <a:ea typeface="Cambria" pitchFamily="18" charset="0"/>
              </a:rPr>
              <a:t>“Efeito Mateus” – pesquisadores  reconhecidos tendem a receber mais reconhecimento e recursos financeiros por suas atividades acadêmicas </a:t>
            </a:r>
            <a:r>
              <a:rPr lang="pt-BR" sz="2800" dirty="0">
                <a:latin typeface="Cambria" pitchFamily="18" charset="0"/>
                <a:ea typeface="Cambria" pitchFamily="18" charset="0"/>
              </a:rPr>
              <a:t>(BARBOSA, 2015).</a:t>
            </a:r>
            <a:endParaRPr lang="pt-BR" sz="3200" dirty="0">
              <a:latin typeface="Cambria" pitchFamily="18" charset="0"/>
              <a:ea typeface="Cambria" pitchFamily="18" charset="0"/>
            </a:endParaRPr>
          </a:p>
          <a:p>
            <a:pPr marL="285750" indent="-285750" algn="just">
              <a:lnSpc>
                <a:spcPct val="130000"/>
              </a:lnSpc>
              <a:buSzPct val="100000"/>
              <a:buFont typeface="Arial" panose="020B0604020202020204" pitchFamily="34" charset="0"/>
              <a:buChar char="•"/>
            </a:pPr>
            <a:r>
              <a:rPr lang="pt-BR" sz="3200" dirty="0">
                <a:latin typeface="Cambria" pitchFamily="18" charset="0"/>
                <a:ea typeface="Cambria" pitchFamily="18" charset="0"/>
              </a:rPr>
              <a:t>Enquanto os desconhecidos</a:t>
            </a:r>
            <a:r>
              <a:rPr lang="pt-BR" sz="3200" dirty="0" smtClean="0">
                <a:latin typeface="Cambria" pitchFamily="18" charset="0"/>
                <a:ea typeface="Cambria" pitchFamily="18" charset="0"/>
              </a:rPr>
              <a:t>...</a:t>
            </a:r>
            <a:endParaRPr lang="pt-BR" sz="3200" dirty="0">
              <a:latin typeface="Cambria" pitchFamily="18" charset="0"/>
              <a:ea typeface="Cambria" pitchFamily="18" charset="0"/>
            </a:endParaRPr>
          </a:p>
          <a:p>
            <a:pPr marL="1876425" algn="just">
              <a:lnSpc>
                <a:spcPct val="130000"/>
              </a:lnSpc>
              <a:buSzPct val="100000"/>
            </a:pPr>
            <a:r>
              <a:rPr lang="pt-BR" sz="2400" dirty="0">
                <a:latin typeface="Cambria" pitchFamily="18" charset="0"/>
                <a:ea typeface="Cambria" pitchFamily="18" charset="0"/>
              </a:rPr>
              <a:t>“Porque a todo o que tem, dar </a:t>
            </a:r>
            <a:r>
              <a:rPr lang="pt-BR" sz="2400" dirty="0" err="1">
                <a:latin typeface="Cambria" pitchFamily="18" charset="0"/>
                <a:ea typeface="Cambria" pitchFamily="18" charset="0"/>
              </a:rPr>
              <a:t>se-lhe-á</a:t>
            </a:r>
            <a:r>
              <a:rPr lang="pt-BR" sz="2400" dirty="0">
                <a:latin typeface="Cambria" pitchFamily="18" charset="0"/>
                <a:ea typeface="Cambria" pitchFamily="18" charset="0"/>
              </a:rPr>
              <a:t>, e terá em abundância; mas ao que não tem, até aquilo que tem ser-lhe-á tirado” </a:t>
            </a:r>
            <a:r>
              <a:rPr lang="pt-BR" sz="2400" dirty="0" smtClean="0">
                <a:latin typeface="Cambria" pitchFamily="18" charset="0"/>
                <a:ea typeface="Cambria" pitchFamily="18" charset="0"/>
              </a:rPr>
              <a:t>(Mateus, 25-29) </a:t>
            </a:r>
            <a:endParaRPr lang="pt-BR" sz="2400" dirty="0">
              <a:latin typeface="Cambria" pitchFamily="18" charset="0"/>
              <a:ea typeface="Cambria" pitchFamily="18" charset="0"/>
            </a:endParaRPr>
          </a:p>
          <a:p>
            <a:pPr>
              <a:lnSpc>
                <a:spcPct val="130000"/>
              </a:lnSpc>
              <a:buSzPct val="100000"/>
              <a:buFont typeface="Wingdings" pitchFamily="2" charset="2"/>
              <a:buChar char="Ø"/>
            </a:pPr>
            <a:endParaRPr lang="pt-BR" sz="2000" i="1" dirty="0">
              <a:latin typeface="Cambria" pitchFamily="18" charset="0"/>
              <a:ea typeface="Cambria" pitchFamily="18" charset="0"/>
              <a:cs typeface="Calibri" pitchFamily="34" charset="0"/>
            </a:endParaRPr>
          </a:p>
        </p:txBody>
      </p:sp>
    </p:spTree>
    <p:extLst>
      <p:ext uri="{BB962C8B-B14F-4D97-AF65-F5344CB8AC3E}">
        <p14:creationId xmlns:p14="http://schemas.microsoft.com/office/powerpoint/2010/main" val="3514151171"/>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ângulo 6"/>
          <p:cNvSpPr>
            <a:spLocks noChangeArrowheads="1"/>
          </p:cNvSpPr>
          <p:nvPr/>
        </p:nvSpPr>
        <p:spPr bwMode="auto">
          <a:xfrm>
            <a:off x="1576551" y="188913"/>
            <a:ext cx="6653049" cy="707886"/>
          </a:xfrm>
          <a:prstGeom prst="rect">
            <a:avLst/>
          </a:prstGeom>
          <a:noFill/>
          <a:ln w="9525">
            <a:noFill/>
            <a:miter lim="800000"/>
            <a:headEnd/>
            <a:tailEnd/>
          </a:ln>
        </p:spPr>
        <p:txBody>
          <a:bodyPr wrap="square">
            <a:spAutoFit/>
          </a:bodyPr>
          <a:lstStyle/>
          <a:p>
            <a:pPr algn="ctr" eaLnBrk="1" hangingPunct="1"/>
            <a:r>
              <a:rPr lang="pt-BR" sz="4000" b="1" dirty="0">
                <a:solidFill>
                  <a:srgbClr val="006600"/>
                </a:solidFill>
                <a:latin typeface="Cambria" pitchFamily="18" charset="0"/>
              </a:rPr>
              <a:t>ENTENDENDO </a:t>
            </a:r>
            <a:r>
              <a:rPr lang="en-US" sz="4000" b="1" dirty="0">
                <a:solidFill>
                  <a:srgbClr val="006600"/>
                </a:solidFill>
                <a:latin typeface="Cambria" pitchFamily="18" charset="0"/>
              </a:rPr>
              <a:t>O CENÁRIO</a:t>
            </a:r>
            <a:endParaRPr lang="pt-BR" sz="4000" dirty="0">
              <a:solidFill>
                <a:srgbClr val="006600"/>
              </a:solidFill>
              <a:latin typeface="Cambria" pitchFamily="18" charset="0"/>
            </a:endParaRPr>
          </a:p>
        </p:txBody>
      </p:sp>
      <p:sp>
        <p:nvSpPr>
          <p:cNvPr id="3" name="Retângulo 2">
            <a:extLst>
              <a:ext uri="{FF2B5EF4-FFF2-40B4-BE49-F238E27FC236}">
                <a16:creationId xmlns:a16="http://schemas.microsoft.com/office/drawing/2014/main" xmlns="" id="{20D6104E-53A1-AF4B-BA7E-AC5A883C55CD}"/>
              </a:ext>
            </a:extLst>
          </p:cNvPr>
          <p:cNvSpPr/>
          <p:nvPr/>
        </p:nvSpPr>
        <p:spPr>
          <a:xfrm>
            <a:off x="268014" y="1112931"/>
            <a:ext cx="8554253" cy="2733056"/>
          </a:xfrm>
          <a:prstGeom prst="rect">
            <a:avLst/>
          </a:prstGeom>
        </p:spPr>
        <p:txBody>
          <a:bodyPr wrap="square">
            <a:spAutoFit/>
          </a:bodyPr>
          <a:lstStyle/>
          <a:p>
            <a:pPr marL="285750" indent="-285750" algn="just">
              <a:lnSpc>
                <a:spcPct val="130000"/>
              </a:lnSpc>
              <a:buSzPct val="100000"/>
              <a:buFont typeface="Arial" panose="020B0604020202020204" pitchFamily="34" charset="0"/>
              <a:buChar char="•"/>
            </a:pPr>
            <a:r>
              <a:rPr lang="pt-BR" sz="2200" dirty="0">
                <a:latin typeface="Cambria" pitchFamily="18" charset="0"/>
                <a:ea typeface="Cambria" pitchFamily="18" charset="0"/>
              </a:rPr>
              <a:t>O Brasil possui pouco mais de 200 mil pessoas envolvidas com a prática da pesquisa científica e tecnológica, organizadas em 37.640 grupo de pesquisa (conforme </a:t>
            </a:r>
            <a:r>
              <a:rPr lang="pt-BR" sz="2200" dirty="0" err="1">
                <a:latin typeface="Cambria" pitchFamily="18" charset="0"/>
                <a:ea typeface="Cambria" pitchFamily="18" charset="0"/>
              </a:rPr>
              <a:t>gr</a:t>
            </a:r>
            <a:r>
              <a:rPr lang="en-US" sz="2200" dirty="0" err="1">
                <a:latin typeface="Cambria" pitchFamily="18" charset="0"/>
                <a:ea typeface="Cambria" pitchFamily="18" charset="0"/>
              </a:rPr>
              <a:t>áfico</a:t>
            </a:r>
            <a:r>
              <a:rPr lang="pt-BR" sz="2200" dirty="0">
                <a:latin typeface="Cambria" pitchFamily="18" charset="0"/>
                <a:ea typeface="Cambria" pitchFamily="18" charset="0"/>
              </a:rPr>
              <a:t> abaixo), desenvolvendo mais de 40.000 linhas de investigação e vinculadas a cerca de 230 instituições de ensino e pesquisa (DGP, CNPq, 2018).</a:t>
            </a:r>
          </a:p>
          <a:p>
            <a:pPr marL="285750" indent="-285750" algn="just">
              <a:lnSpc>
                <a:spcPct val="130000"/>
              </a:lnSpc>
              <a:buSzPct val="100000"/>
              <a:buFont typeface="Arial" panose="020B0604020202020204" pitchFamily="34" charset="0"/>
              <a:buChar char="•"/>
            </a:pPr>
            <a:endParaRPr lang="pt-BR" sz="2200" dirty="0">
              <a:latin typeface="Cambria" pitchFamily="18" charset="0"/>
              <a:ea typeface="Cambria" pitchFamily="18" charset="0"/>
            </a:endParaRPr>
          </a:p>
        </p:txBody>
      </p:sp>
      <p:pic>
        <p:nvPicPr>
          <p:cNvPr id="6" name="Imagem 5">
            <a:extLst>
              <a:ext uri="{FF2B5EF4-FFF2-40B4-BE49-F238E27FC236}">
                <a16:creationId xmlns:a16="http://schemas.microsoft.com/office/drawing/2014/main" xmlns="" id="{81EC26AC-4206-3142-98E0-5BE85F88FCD7}"/>
              </a:ext>
            </a:extLst>
          </p:cNvPr>
          <p:cNvPicPr>
            <a:picLocks noChangeAspect="1"/>
          </p:cNvPicPr>
          <p:nvPr/>
        </p:nvPicPr>
        <p:blipFill>
          <a:blip r:embed="rId2" cstate="print">
            <a:extLst>
              <a:ext uri="{28A0092B-C50C-407E-A947-70E740481C1C}">
                <a14:useLocalDpi xmlns:a14="http://schemas.microsoft.com/office/drawing/2010/main" val="0"/>
              </a:ext>
            </a:extLst>
          </a:blip>
          <a:srcRect t="10495" b="4452"/>
          <a:stretch>
            <a:fillRect/>
          </a:stretch>
        </p:blipFill>
        <p:spPr>
          <a:xfrm>
            <a:off x="1437120" y="3365133"/>
            <a:ext cx="5172227" cy="2788017"/>
          </a:xfrm>
          <a:prstGeom prst="rect">
            <a:avLst/>
          </a:prstGeom>
        </p:spPr>
      </p:pic>
      <p:sp>
        <p:nvSpPr>
          <p:cNvPr id="7" name="CaixaDeTexto 6">
            <a:extLst>
              <a:ext uri="{FF2B5EF4-FFF2-40B4-BE49-F238E27FC236}">
                <a16:creationId xmlns:a16="http://schemas.microsoft.com/office/drawing/2014/main" xmlns="" id="{92430D0D-F795-D341-91A9-E372C45135F7}"/>
              </a:ext>
            </a:extLst>
          </p:cNvPr>
          <p:cNvSpPr txBox="1"/>
          <p:nvPr/>
        </p:nvSpPr>
        <p:spPr>
          <a:xfrm>
            <a:off x="6322002" y="3612783"/>
            <a:ext cx="2338340" cy="1754326"/>
          </a:xfrm>
          <a:prstGeom prst="rect">
            <a:avLst/>
          </a:prstGeom>
          <a:noFill/>
        </p:spPr>
        <p:txBody>
          <a:bodyPr wrap="square" rtlCol="0">
            <a:spAutoFit/>
          </a:bodyPr>
          <a:lstStyle/>
          <a:p>
            <a:pPr algn="ctr"/>
            <a:r>
              <a:rPr lang="pt-BR" b="1" dirty="0" smtClean="0"/>
              <a:t>Por que </a:t>
            </a:r>
            <a:r>
              <a:rPr lang="pt-BR" b="1" dirty="0"/>
              <a:t>temos essa distribui</a:t>
            </a:r>
            <a:r>
              <a:rPr lang="en-US" b="1" dirty="0" err="1"/>
              <a:t>ção</a:t>
            </a:r>
            <a:r>
              <a:rPr lang="en-US" b="1" dirty="0"/>
              <a:t>?</a:t>
            </a:r>
          </a:p>
          <a:p>
            <a:pPr algn="ctr"/>
            <a:endParaRPr lang="en-US" b="1" dirty="0"/>
          </a:p>
          <a:p>
            <a:pPr algn="ctr"/>
            <a:r>
              <a:rPr lang="en-US" b="1" dirty="0" err="1" smtClean="0"/>
              <a:t>Por</a:t>
            </a:r>
            <a:r>
              <a:rPr lang="en-US" b="1" dirty="0" smtClean="0"/>
              <a:t> </a:t>
            </a:r>
            <a:r>
              <a:rPr lang="en-US" b="1" dirty="0" err="1" smtClean="0"/>
              <a:t>que</a:t>
            </a:r>
            <a:r>
              <a:rPr lang="en-US" b="1" dirty="0" smtClean="0"/>
              <a:t> </a:t>
            </a:r>
            <a:r>
              <a:rPr lang="en-US" b="1" dirty="0" err="1"/>
              <a:t>tantos</a:t>
            </a:r>
            <a:r>
              <a:rPr lang="en-US" b="1" dirty="0"/>
              <a:t> </a:t>
            </a:r>
            <a:r>
              <a:rPr lang="en-US" b="1" dirty="0" err="1"/>
              <a:t>grupos</a:t>
            </a:r>
            <a:r>
              <a:rPr lang="en-US" b="1" dirty="0"/>
              <a:t> </a:t>
            </a:r>
            <a:r>
              <a:rPr lang="en-US" b="1" dirty="0" err="1"/>
              <a:t>em</a:t>
            </a:r>
            <a:r>
              <a:rPr lang="en-US" b="1" dirty="0"/>
              <a:t> </a:t>
            </a:r>
            <a:r>
              <a:rPr lang="en-US" b="1" dirty="0" err="1"/>
              <a:t>ciências</a:t>
            </a:r>
            <a:r>
              <a:rPr lang="en-US" b="1" dirty="0"/>
              <a:t> </a:t>
            </a:r>
            <a:r>
              <a:rPr lang="en-US" b="1" dirty="0" err="1"/>
              <a:t>humanas</a:t>
            </a:r>
            <a:r>
              <a:rPr lang="en-US" b="1" dirty="0"/>
              <a:t>?</a:t>
            </a:r>
            <a:endParaRPr lang="pt-BR" b="1" dirty="0"/>
          </a:p>
        </p:txBody>
      </p:sp>
    </p:spTree>
    <p:extLst>
      <p:ext uri="{BB962C8B-B14F-4D97-AF65-F5344CB8AC3E}">
        <p14:creationId xmlns:p14="http://schemas.microsoft.com/office/powerpoint/2010/main" val="1268814195"/>
      </p:ext>
    </p:extLst>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ângulo 6"/>
          <p:cNvSpPr>
            <a:spLocks noChangeArrowheads="1"/>
          </p:cNvSpPr>
          <p:nvPr/>
        </p:nvSpPr>
        <p:spPr bwMode="auto">
          <a:xfrm>
            <a:off x="1576551" y="188913"/>
            <a:ext cx="6653049" cy="707886"/>
          </a:xfrm>
          <a:prstGeom prst="rect">
            <a:avLst/>
          </a:prstGeom>
          <a:noFill/>
          <a:ln w="9525">
            <a:noFill/>
            <a:miter lim="800000"/>
            <a:headEnd/>
            <a:tailEnd/>
          </a:ln>
        </p:spPr>
        <p:txBody>
          <a:bodyPr wrap="square">
            <a:spAutoFit/>
          </a:bodyPr>
          <a:lstStyle/>
          <a:p>
            <a:pPr algn="ctr" eaLnBrk="1" hangingPunct="1"/>
            <a:r>
              <a:rPr lang="pt-BR" sz="4000" b="1" dirty="0">
                <a:solidFill>
                  <a:srgbClr val="006600"/>
                </a:solidFill>
                <a:latin typeface="Cambria" pitchFamily="18" charset="0"/>
              </a:rPr>
              <a:t>ENTENDENDO </a:t>
            </a:r>
            <a:r>
              <a:rPr lang="en-US" sz="4000" b="1" dirty="0">
                <a:solidFill>
                  <a:srgbClr val="006600"/>
                </a:solidFill>
                <a:latin typeface="Cambria" pitchFamily="18" charset="0"/>
              </a:rPr>
              <a:t>O CENÁRIO</a:t>
            </a:r>
            <a:endParaRPr lang="pt-BR" sz="4000" dirty="0">
              <a:solidFill>
                <a:srgbClr val="006600"/>
              </a:solidFill>
              <a:latin typeface="Cambria" pitchFamily="18" charset="0"/>
            </a:endParaRPr>
          </a:p>
        </p:txBody>
      </p:sp>
      <p:sp>
        <p:nvSpPr>
          <p:cNvPr id="4" name="CaixaDeTexto 3">
            <a:extLst>
              <a:ext uri="{FF2B5EF4-FFF2-40B4-BE49-F238E27FC236}">
                <a16:creationId xmlns:a16="http://schemas.microsoft.com/office/drawing/2014/main" xmlns="" id="{34D16374-1F8F-4048-897C-4982C5D17806}"/>
              </a:ext>
            </a:extLst>
          </p:cNvPr>
          <p:cNvSpPr txBox="1"/>
          <p:nvPr/>
        </p:nvSpPr>
        <p:spPr>
          <a:xfrm>
            <a:off x="674011" y="896799"/>
            <a:ext cx="7955639" cy="5139869"/>
          </a:xfrm>
          <a:prstGeom prst="rect">
            <a:avLst/>
          </a:prstGeom>
          <a:noFill/>
        </p:spPr>
        <p:txBody>
          <a:bodyPr wrap="square" rtlCol="0">
            <a:spAutoFit/>
          </a:bodyPr>
          <a:lstStyle/>
          <a:p>
            <a:pPr marL="285750" indent="-285750" algn="just">
              <a:buFont typeface="Arial" panose="020B0604020202020204" pitchFamily="34" charset="0"/>
              <a:buChar char="•"/>
            </a:pPr>
            <a:r>
              <a:rPr lang="en-US" dirty="0" err="1"/>
              <a:t>Iniciamos</a:t>
            </a:r>
            <a:r>
              <a:rPr lang="en-US" dirty="0"/>
              <a:t> a </a:t>
            </a:r>
            <a:r>
              <a:rPr lang="en-US" dirty="0" err="1"/>
              <a:t>série</a:t>
            </a:r>
            <a:r>
              <a:rPr lang="en-US" dirty="0"/>
              <a:t> </a:t>
            </a:r>
            <a:r>
              <a:rPr lang="en-US" dirty="0" err="1"/>
              <a:t>Reflexões</a:t>
            </a:r>
            <a:r>
              <a:rPr lang="en-US" dirty="0"/>
              <a:t> </a:t>
            </a:r>
            <a:r>
              <a:rPr lang="en-US" dirty="0" err="1"/>
              <a:t>na</a:t>
            </a:r>
            <a:r>
              <a:rPr lang="en-US" dirty="0"/>
              <a:t> </a:t>
            </a:r>
            <a:r>
              <a:rPr lang="en-US" dirty="0" err="1"/>
              <a:t>Educação</a:t>
            </a:r>
            <a:r>
              <a:rPr lang="en-US" dirty="0"/>
              <a:t> – </a:t>
            </a:r>
            <a:r>
              <a:rPr lang="en-US" dirty="0" err="1"/>
              <a:t>escrita</a:t>
            </a:r>
            <a:r>
              <a:rPr lang="en-US" dirty="0"/>
              <a:t> por </a:t>
            </a:r>
            <a:r>
              <a:rPr lang="en-US" dirty="0" err="1"/>
              <a:t>autores</a:t>
            </a:r>
            <a:r>
              <a:rPr lang="en-US" dirty="0"/>
              <a:t> dos IFs, para </a:t>
            </a:r>
            <a:r>
              <a:rPr lang="en-US" dirty="0" err="1"/>
              <a:t>nos</a:t>
            </a:r>
            <a:r>
              <a:rPr lang="en-US" dirty="0"/>
              <a:t> (</a:t>
            </a:r>
            <a:r>
              <a:rPr lang="en-US" dirty="0" smtClean="0"/>
              <a:t>re)</a:t>
            </a:r>
            <a:r>
              <a:rPr lang="en-US" dirty="0" err="1" smtClean="0"/>
              <a:t>pensarmos</a:t>
            </a:r>
            <a:r>
              <a:rPr lang="en-US" dirty="0" smtClean="0"/>
              <a:t> </a:t>
            </a:r>
            <a:r>
              <a:rPr lang="en-US" dirty="0" smtClean="0">
                <a:sym typeface="Wingdings" pitchFamily="2" charset="2"/>
              </a:rPr>
              <a:t> </a:t>
            </a:r>
            <a:r>
              <a:rPr lang="en-US" dirty="0" err="1" smtClean="0">
                <a:sym typeface="Wingdings" pitchFamily="2" charset="2"/>
              </a:rPr>
              <a:t>P</a:t>
            </a:r>
            <a:r>
              <a:rPr lang="en-US" dirty="0" err="1" smtClean="0"/>
              <a:t>arceria</a:t>
            </a:r>
            <a:r>
              <a:rPr lang="en-US" dirty="0" smtClean="0"/>
              <a:t> IFRJ</a:t>
            </a:r>
            <a:r>
              <a:rPr lang="en-US" dirty="0"/>
              <a:t>, IFRN e </a:t>
            </a:r>
            <a:r>
              <a:rPr lang="en-US" dirty="0" smtClean="0"/>
              <a:t>IFPB, </a:t>
            </a:r>
            <a:r>
              <a:rPr lang="en-US" dirty="0" err="1"/>
              <a:t>já</a:t>
            </a:r>
            <a:r>
              <a:rPr lang="en-US" dirty="0"/>
              <a:t> </a:t>
            </a:r>
            <a:r>
              <a:rPr lang="en-US" dirty="0" err="1"/>
              <a:t>são</a:t>
            </a:r>
            <a:r>
              <a:rPr lang="en-US" dirty="0"/>
              <a:t> </a:t>
            </a:r>
            <a:r>
              <a:rPr lang="en-US" b="1" dirty="0" smtClean="0"/>
              <a:t>8 </a:t>
            </a:r>
            <a:r>
              <a:rPr lang="en-US" dirty="0" smtClean="0"/>
              <a:t>volumes</a:t>
            </a:r>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 “AS POLÍTICAS PÚBLICAS E O PAPEL SOCIAL DOS INSTITUTOS FEDERAIS DE EDUCAÇÃO, CIÊNCIA E TECNOLOGIA” (ANJOS; RÔÇAS, 2017) </a:t>
            </a:r>
            <a:r>
              <a:rPr lang="en-US" dirty="0" smtClean="0">
                <a:sym typeface="Wingdings" pitchFamily="2" charset="2"/>
              </a:rPr>
              <a:t> 7</a:t>
            </a:r>
            <a:r>
              <a:rPr lang="en-US" dirty="0" smtClean="0"/>
              <a:t> </a:t>
            </a:r>
            <a:r>
              <a:rPr lang="en-US" dirty="0" err="1"/>
              <a:t>capítulos</a:t>
            </a:r>
            <a:r>
              <a:rPr lang="en-US" dirty="0"/>
              <a:t>, </a:t>
            </a:r>
            <a:r>
              <a:rPr lang="en-US" dirty="0" smtClean="0"/>
              <a:t>2 de </a:t>
            </a:r>
            <a:r>
              <a:rPr lang="en-US" dirty="0" err="1"/>
              <a:t>destaque</a:t>
            </a:r>
            <a:r>
              <a:rPr lang="en-US" dirty="0"/>
              <a:t> para </a:t>
            </a:r>
            <a:r>
              <a:rPr lang="en-US" dirty="0" err="1"/>
              <a:t>nossa</a:t>
            </a:r>
            <a:r>
              <a:rPr lang="en-US" dirty="0"/>
              <a:t> conversa de </a:t>
            </a:r>
            <a:r>
              <a:rPr lang="en-US" dirty="0" err="1"/>
              <a:t>hoje</a:t>
            </a:r>
            <a:r>
              <a:rPr lang="en-US" dirty="0"/>
              <a:t>:</a:t>
            </a:r>
          </a:p>
          <a:p>
            <a:pPr marL="285750"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a:t>O </a:t>
            </a:r>
            <a:r>
              <a:rPr lang="en-US" dirty="0" err="1" smtClean="0"/>
              <a:t>Convívio</a:t>
            </a:r>
            <a:r>
              <a:rPr lang="en-US" dirty="0" smtClean="0"/>
              <a:t> </a:t>
            </a:r>
            <a:r>
              <a:rPr lang="en-US" dirty="0" err="1" smtClean="0"/>
              <a:t>da</a:t>
            </a:r>
            <a:r>
              <a:rPr lang="en-US" dirty="0" smtClean="0"/>
              <a:t> </a:t>
            </a:r>
            <a:r>
              <a:rPr lang="en-US" dirty="0" err="1" smtClean="0"/>
              <a:t>Educação</a:t>
            </a:r>
            <a:r>
              <a:rPr lang="en-US" dirty="0" smtClean="0"/>
              <a:t> Superior com a </a:t>
            </a:r>
            <a:r>
              <a:rPr lang="en-US" dirty="0" err="1" smtClean="0"/>
              <a:t>Educação</a:t>
            </a:r>
            <a:r>
              <a:rPr lang="en-US" dirty="0" smtClean="0"/>
              <a:t> </a:t>
            </a:r>
            <a:r>
              <a:rPr lang="en-US" dirty="0" err="1" smtClean="0"/>
              <a:t>Básica</a:t>
            </a:r>
            <a:r>
              <a:rPr lang="en-US" dirty="0" smtClean="0"/>
              <a:t> </a:t>
            </a:r>
            <a:r>
              <a:rPr lang="en-US" dirty="0" err="1" smtClean="0"/>
              <a:t>nos</a:t>
            </a:r>
            <a:r>
              <a:rPr lang="en-US" dirty="0" smtClean="0"/>
              <a:t> </a:t>
            </a:r>
            <a:r>
              <a:rPr lang="en-US" dirty="0" err="1" smtClean="0"/>
              <a:t>Institutos</a:t>
            </a:r>
            <a:r>
              <a:rPr lang="en-US" dirty="0" smtClean="0"/>
              <a:t> </a:t>
            </a:r>
            <a:r>
              <a:rPr lang="en-US" dirty="0" err="1" smtClean="0"/>
              <a:t>Federais</a:t>
            </a:r>
            <a:r>
              <a:rPr lang="en-US" dirty="0" smtClean="0"/>
              <a:t>: </a:t>
            </a:r>
            <a:r>
              <a:rPr lang="en-US" dirty="0" err="1" smtClean="0"/>
              <a:t>perderemos</a:t>
            </a:r>
            <a:r>
              <a:rPr lang="en-US" dirty="0" smtClean="0"/>
              <a:t> </a:t>
            </a:r>
            <a:r>
              <a:rPr lang="en-US" dirty="0" err="1" smtClean="0"/>
              <a:t>essa</a:t>
            </a:r>
            <a:r>
              <a:rPr lang="en-US" dirty="0" smtClean="0"/>
              <a:t> </a:t>
            </a:r>
            <a:r>
              <a:rPr lang="en-US" dirty="0" err="1" smtClean="0"/>
              <a:t>oportunidade</a:t>
            </a:r>
            <a:r>
              <a:rPr lang="en-US" dirty="0" smtClean="0"/>
              <a:t>? </a:t>
            </a:r>
            <a:r>
              <a:rPr lang="en-US" dirty="0"/>
              <a:t>(BOMFIM, 2017</a:t>
            </a:r>
            <a:r>
              <a:rPr lang="en-US" dirty="0" smtClean="0"/>
              <a:t>)</a:t>
            </a:r>
            <a:endParaRPr lang="en-US" dirty="0"/>
          </a:p>
          <a:p>
            <a:pPr marL="742950" lvl="1" indent="-285750" algn="just">
              <a:buFont typeface="Arial" panose="020B0604020202020204" pitchFamily="34" charset="0"/>
              <a:buChar char="•"/>
            </a:pPr>
            <a:endParaRPr lang="en-US" dirty="0"/>
          </a:p>
          <a:p>
            <a:pPr marL="742950" lvl="1" indent="-285750" algn="just">
              <a:buFont typeface="Arial" panose="020B0604020202020204" pitchFamily="34" charset="0"/>
              <a:buChar char="•"/>
            </a:pPr>
            <a:r>
              <a:rPr lang="en-US" dirty="0" smtClean="0"/>
              <a:t>O </a:t>
            </a:r>
            <a:r>
              <a:rPr lang="en-US" dirty="0" err="1" smtClean="0"/>
              <a:t>Ensino</a:t>
            </a:r>
            <a:r>
              <a:rPr lang="en-US" dirty="0" smtClean="0"/>
              <a:t> de </a:t>
            </a:r>
            <a:r>
              <a:rPr lang="en-US" dirty="0" err="1" smtClean="0"/>
              <a:t>Pós-graduação</a:t>
            </a:r>
            <a:r>
              <a:rPr lang="en-US" dirty="0" smtClean="0"/>
              <a:t> </a:t>
            </a:r>
            <a:r>
              <a:rPr lang="en-US" dirty="0" err="1" smtClean="0"/>
              <a:t>nos</a:t>
            </a:r>
            <a:r>
              <a:rPr lang="en-US" dirty="0" smtClean="0"/>
              <a:t> </a:t>
            </a:r>
            <a:r>
              <a:rPr lang="en-US" dirty="0" err="1" smtClean="0"/>
              <a:t>Institutos</a:t>
            </a:r>
            <a:r>
              <a:rPr lang="en-US" dirty="0" smtClean="0"/>
              <a:t> </a:t>
            </a:r>
            <a:r>
              <a:rPr lang="en-US" dirty="0" err="1" smtClean="0"/>
              <a:t>Federais</a:t>
            </a:r>
            <a:r>
              <a:rPr lang="en-US" dirty="0" smtClean="0"/>
              <a:t> (PEREIRA; RÔÇAS, 2017).</a:t>
            </a:r>
            <a:endParaRPr lang="en-US" sz="1600" dirty="0" smtClean="0"/>
          </a:p>
          <a:p>
            <a:pPr marL="1790700" lvl="1" algn="just"/>
            <a:r>
              <a:rPr lang="en-US" sz="1600" dirty="0" smtClean="0"/>
              <a:t>“</a:t>
            </a:r>
            <a:r>
              <a:rPr lang="en-US" sz="1600" dirty="0" err="1"/>
              <a:t>Mesmo</a:t>
            </a:r>
            <a:r>
              <a:rPr lang="en-US" sz="1600" dirty="0"/>
              <a:t> </a:t>
            </a:r>
            <a:r>
              <a:rPr lang="en-US" sz="1600" dirty="0" err="1"/>
              <a:t>os</a:t>
            </a:r>
            <a:r>
              <a:rPr lang="en-US" sz="1600" dirty="0"/>
              <a:t> IF </a:t>
            </a:r>
            <a:r>
              <a:rPr lang="en-US" sz="1600" dirty="0" err="1"/>
              <a:t>sendo</a:t>
            </a:r>
            <a:r>
              <a:rPr lang="en-US" sz="1600" dirty="0"/>
              <a:t> </a:t>
            </a:r>
            <a:r>
              <a:rPr lang="en-US" sz="1600" dirty="0" err="1"/>
              <a:t>caracterizados</a:t>
            </a:r>
            <a:r>
              <a:rPr lang="en-US" sz="1600" dirty="0"/>
              <a:t> </a:t>
            </a:r>
            <a:r>
              <a:rPr lang="en-US" sz="1600" dirty="0" err="1"/>
              <a:t>como</a:t>
            </a:r>
            <a:r>
              <a:rPr lang="en-US" sz="1600" dirty="0"/>
              <a:t> </a:t>
            </a:r>
            <a:r>
              <a:rPr lang="en-US" sz="1600" dirty="0" err="1"/>
              <a:t>Instituições</a:t>
            </a:r>
            <a:r>
              <a:rPr lang="en-US" sz="1600" dirty="0"/>
              <a:t> de </a:t>
            </a:r>
            <a:r>
              <a:rPr lang="en-US" sz="1600" dirty="0" err="1"/>
              <a:t>Ensino</a:t>
            </a:r>
            <a:r>
              <a:rPr lang="en-US" sz="1600" dirty="0"/>
              <a:t> Superior (IES), </a:t>
            </a:r>
            <a:r>
              <a:rPr lang="en-US" sz="1600" dirty="0" err="1"/>
              <a:t>pode</a:t>
            </a:r>
            <a:r>
              <a:rPr lang="en-US" sz="1600" dirty="0"/>
              <a:t>-se </a:t>
            </a:r>
            <a:r>
              <a:rPr lang="en-US" sz="1600" dirty="0" err="1"/>
              <a:t>dizer</a:t>
            </a:r>
            <a:r>
              <a:rPr lang="en-US" sz="1600" dirty="0"/>
              <a:t> que </a:t>
            </a:r>
            <a:r>
              <a:rPr lang="en-US" sz="1600" dirty="0" err="1"/>
              <a:t>ainda</a:t>
            </a:r>
            <a:r>
              <a:rPr lang="en-US" sz="1600" dirty="0"/>
              <a:t> é </a:t>
            </a:r>
            <a:r>
              <a:rPr lang="en-US" sz="1600" dirty="0" err="1"/>
              <a:t>marcante</a:t>
            </a:r>
            <a:r>
              <a:rPr lang="en-US" sz="1600" dirty="0"/>
              <a:t> a </a:t>
            </a:r>
            <a:r>
              <a:rPr lang="en-US" sz="1600" dirty="0" err="1"/>
              <a:t>cultura</a:t>
            </a:r>
            <a:r>
              <a:rPr lang="en-US" sz="1600" dirty="0"/>
              <a:t> de que o </a:t>
            </a:r>
            <a:r>
              <a:rPr lang="en-US" sz="1600" dirty="0" err="1"/>
              <a:t>ensino</a:t>
            </a:r>
            <a:r>
              <a:rPr lang="en-US" sz="1600" dirty="0"/>
              <a:t> de </a:t>
            </a:r>
            <a:r>
              <a:rPr lang="en-US" sz="1600" dirty="0" err="1"/>
              <a:t>pós-graduação</a:t>
            </a:r>
            <a:r>
              <a:rPr lang="en-US" sz="1600" dirty="0"/>
              <a:t> é </a:t>
            </a:r>
            <a:r>
              <a:rPr lang="en-US" sz="1600" dirty="0" err="1"/>
              <a:t>exclusivo</a:t>
            </a:r>
            <a:r>
              <a:rPr lang="en-US" sz="1600" dirty="0"/>
              <a:t> das </a:t>
            </a:r>
            <a:r>
              <a:rPr lang="en-US" sz="1600" dirty="0" err="1"/>
              <a:t>universidades</a:t>
            </a:r>
            <a:r>
              <a:rPr lang="en-US" sz="1600" dirty="0"/>
              <a:t>. Essa </a:t>
            </a:r>
            <a:r>
              <a:rPr lang="en-US" sz="1600" dirty="0" err="1"/>
              <a:t>tentativa</a:t>
            </a:r>
            <a:r>
              <a:rPr lang="en-US" sz="1600" dirty="0"/>
              <a:t> de </a:t>
            </a:r>
            <a:r>
              <a:rPr lang="en-US" sz="1600" dirty="0" err="1"/>
              <a:t>apagamento</a:t>
            </a:r>
            <a:r>
              <a:rPr lang="en-US" sz="1600" dirty="0"/>
              <a:t> </a:t>
            </a:r>
            <a:r>
              <a:rPr lang="en-US" sz="1600" dirty="0" err="1"/>
              <a:t>é</a:t>
            </a:r>
            <a:r>
              <a:rPr lang="en-US" sz="1600" dirty="0"/>
              <a:t> </a:t>
            </a:r>
            <a:r>
              <a:rPr lang="en-US" sz="1600" dirty="0" err="1"/>
              <a:t>mais</a:t>
            </a:r>
            <a:r>
              <a:rPr lang="en-US" sz="1600" dirty="0"/>
              <a:t> </a:t>
            </a:r>
            <a:r>
              <a:rPr lang="en-US" sz="1600" dirty="0" err="1"/>
              <a:t>contrastante</a:t>
            </a:r>
            <a:r>
              <a:rPr lang="en-US" sz="1600" dirty="0"/>
              <a:t> </a:t>
            </a:r>
            <a:r>
              <a:rPr lang="en-US" sz="1600" dirty="0" err="1"/>
              <a:t>ao</a:t>
            </a:r>
            <a:r>
              <a:rPr lang="en-US" sz="1600" dirty="0"/>
              <a:t> se </a:t>
            </a:r>
            <a:r>
              <a:rPr lang="en-US" sz="1600" dirty="0" err="1"/>
              <a:t>deparar</a:t>
            </a:r>
            <a:r>
              <a:rPr lang="en-US" sz="1600" dirty="0"/>
              <a:t> com um dos </a:t>
            </a:r>
            <a:r>
              <a:rPr lang="en-US" sz="1600" dirty="0" err="1"/>
              <a:t>objetivos</a:t>
            </a:r>
            <a:r>
              <a:rPr lang="en-US" sz="1600" dirty="0"/>
              <a:t> dos IF – </a:t>
            </a:r>
            <a:r>
              <a:rPr lang="en-US" sz="1600" dirty="0" err="1"/>
              <a:t>ministrar</a:t>
            </a:r>
            <a:r>
              <a:rPr lang="en-US" sz="1600" dirty="0"/>
              <a:t> </a:t>
            </a:r>
            <a:r>
              <a:rPr lang="en-US" sz="1600" dirty="0" err="1"/>
              <a:t>em</a:t>
            </a:r>
            <a:r>
              <a:rPr lang="en-US" sz="1600" dirty="0"/>
              <a:t> </a:t>
            </a:r>
            <a:r>
              <a:rPr lang="en-US" sz="1600" dirty="0" err="1"/>
              <a:t>nível</a:t>
            </a:r>
            <a:r>
              <a:rPr lang="en-US" sz="1600" dirty="0"/>
              <a:t> de </a:t>
            </a:r>
            <a:r>
              <a:rPr lang="en-US" sz="1600" dirty="0" err="1"/>
              <a:t>educação</a:t>
            </a:r>
            <a:r>
              <a:rPr lang="en-US" sz="1600" dirty="0"/>
              <a:t> superior </a:t>
            </a:r>
            <a:r>
              <a:rPr lang="en-US" sz="1600" dirty="0" err="1"/>
              <a:t>cursos</a:t>
            </a:r>
            <a:r>
              <a:rPr lang="en-US" sz="1600" dirty="0"/>
              <a:t> de </a:t>
            </a:r>
            <a:r>
              <a:rPr lang="en-US" sz="1600" dirty="0" err="1"/>
              <a:t>pós-graduação</a:t>
            </a:r>
            <a:r>
              <a:rPr lang="en-US" sz="1600" dirty="0"/>
              <a:t> </a:t>
            </a:r>
            <a:r>
              <a:rPr lang="en-US" sz="1600" dirty="0" err="1"/>
              <a:t>lato</a:t>
            </a:r>
            <a:r>
              <a:rPr lang="en-US" sz="1600" dirty="0"/>
              <a:t> e </a:t>
            </a:r>
            <a:r>
              <a:rPr lang="en-US" sz="1600" dirty="0" err="1"/>
              <a:t>stricto</a:t>
            </a:r>
            <a:r>
              <a:rPr lang="en-US" sz="1600" dirty="0"/>
              <a:t> </a:t>
            </a:r>
            <a:r>
              <a:rPr lang="en-US" sz="1600" dirty="0" err="1"/>
              <a:t>sensu</a:t>
            </a:r>
            <a:r>
              <a:rPr lang="en-US" sz="1600" dirty="0"/>
              <a:t> – </a:t>
            </a:r>
            <a:r>
              <a:rPr lang="en-US" sz="1600" dirty="0" err="1"/>
              <a:t>presente</a:t>
            </a:r>
            <a:r>
              <a:rPr lang="en-US" sz="1600" dirty="0"/>
              <a:t> no Art. 7º, </a:t>
            </a:r>
            <a:r>
              <a:rPr lang="en-US" sz="1600" dirty="0" err="1"/>
              <a:t>inciso</a:t>
            </a:r>
            <a:r>
              <a:rPr lang="en-US" sz="1600" dirty="0"/>
              <a:t> VI, </a:t>
            </a:r>
            <a:r>
              <a:rPr lang="en-US" sz="1600" dirty="0" err="1"/>
              <a:t>alíneas</a:t>
            </a:r>
            <a:r>
              <a:rPr lang="en-US" sz="1600" dirty="0"/>
              <a:t> “d” e “e””. </a:t>
            </a:r>
            <a:endParaRPr lang="en-US" dirty="0"/>
          </a:p>
        </p:txBody>
      </p:sp>
    </p:spTree>
    <p:extLst>
      <p:ext uri="{BB962C8B-B14F-4D97-AF65-F5344CB8AC3E}">
        <p14:creationId xmlns:p14="http://schemas.microsoft.com/office/powerpoint/2010/main" val="2819954112"/>
      </p:ext>
    </p:extLst>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ângulo 6"/>
          <p:cNvSpPr>
            <a:spLocks noChangeArrowheads="1"/>
          </p:cNvSpPr>
          <p:nvPr/>
        </p:nvSpPr>
        <p:spPr bwMode="auto">
          <a:xfrm>
            <a:off x="453971" y="481300"/>
            <a:ext cx="8252848" cy="584775"/>
          </a:xfrm>
          <a:prstGeom prst="rect">
            <a:avLst/>
          </a:prstGeom>
          <a:noFill/>
          <a:ln w="9525">
            <a:noFill/>
            <a:miter lim="800000"/>
            <a:headEnd/>
            <a:tailEnd/>
          </a:ln>
        </p:spPr>
        <p:txBody>
          <a:bodyPr wrap="square">
            <a:spAutoFit/>
          </a:bodyPr>
          <a:lstStyle/>
          <a:p>
            <a:pPr algn="ctr" eaLnBrk="1" hangingPunct="1"/>
            <a:r>
              <a:rPr lang="pt-BR" sz="3200" b="1" dirty="0">
                <a:solidFill>
                  <a:srgbClr val="006600"/>
                </a:solidFill>
                <a:latin typeface="Cambria" pitchFamily="18" charset="0"/>
              </a:rPr>
              <a:t>ENTENDENDO </a:t>
            </a:r>
            <a:r>
              <a:rPr lang="en-US" sz="3200" b="1" dirty="0">
                <a:solidFill>
                  <a:srgbClr val="006600"/>
                </a:solidFill>
                <a:latin typeface="Cambria" pitchFamily="18" charset="0"/>
              </a:rPr>
              <a:t>O CENÁRIO NA CAPES</a:t>
            </a:r>
            <a:endParaRPr lang="pt-BR" sz="3200" dirty="0">
              <a:solidFill>
                <a:srgbClr val="006600"/>
              </a:solidFill>
              <a:latin typeface="Cambria" pitchFamily="18" charset="0"/>
            </a:endParaRPr>
          </a:p>
        </p:txBody>
      </p:sp>
      <p:sp>
        <p:nvSpPr>
          <p:cNvPr id="2" name="Retângulo 1">
            <a:extLst>
              <a:ext uri="{FF2B5EF4-FFF2-40B4-BE49-F238E27FC236}">
                <a16:creationId xmlns:a16="http://schemas.microsoft.com/office/drawing/2014/main" xmlns="" id="{41A8CAF4-A7F4-324C-A04F-5ADFF151B0DE}"/>
              </a:ext>
            </a:extLst>
          </p:cNvPr>
          <p:cNvSpPr/>
          <p:nvPr/>
        </p:nvSpPr>
        <p:spPr>
          <a:xfrm>
            <a:off x="616226" y="1339502"/>
            <a:ext cx="7938838" cy="4801314"/>
          </a:xfrm>
          <a:prstGeom prst="rect">
            <a:avLst/>
          </a:prstGeom>
        </p:spPr>
        <p:txBody>
          <a:bodyPr wrap="square">
            <a:spAutoFit/>
          </a:bodyPr>
          <a:lstStyle/>
          <a:p>
            <a:pPr marL="742950" lvl="1" indent="-285750" algn="just" eaLnBrk="1" hangingPunct="1">
              <a:lnSpc>
                <a:spcPct val="90000"/>
              </a:lnSpc>
              <a:buFont typeface="Arial" panose="020B0604020202020204" pitchFamily="34" charset="0"/>
              <a:buChar char="•"/>
            </a:pPr>
            <a:r>
              <a:rPr lang="pt-BR" altLang="pt-BR" sz="2000" dirty="0"/>
              <a:t>A CAPES possui atualmente </a:t>
            </a:r>
            <a:r>
              <a:rPr lang="pt-BR" altLang="pt-BR" sz="2000" dirty="0" smtClean="0"/>
              <a:t>4.314 </a:t>
            </a:r>
            <a:r>
              <a:rPr lang="pt-BR" altLang="pt-BR" sz="2000" dirty="0"/>
              <a:t>cursos aprovados, dentre os quais </a:t>
            </a:r>
            <a:r>
              <a:rPr lang="pt-BR" altLang="pt-BR" sz="2000" dirty="0" smtClean="0"/>
              <a:t>1.349 </a:t>
            </a:r>
            <a:r>
              <a:rPr lang="pt-BR" altLang="pt-BR" sz="2000" dirty="0"/>
              <a:t>s</a:t>
            </a:r>
            <a:r>
              <a:rPr lang="en-US" altLang="pt-BR" sz="2000" dirty="0" err="1"/>
              <a:t>ão</a:t>
            </a:r>
            <a:r>
              <a:rPr lang="en-US" altLang="pt-BR" sz="2000" dirty="0"/>
              <a:t> MA, 81 </a:t>
            </a:r>
            <a:r>
              <a:rPr lang="en-US" altLang="pt-BR" sz="2000" dirty="0" err="1"/>
              <a:t>são</a:t>
            </a:r>
            <a:r>
              <a:rPr lang="en-US" altLang="pt-BR" sz="2000" dirty="0"/>
              <a:t> </a:t>
            </a:r>
            <a:r>
              <a:rPr lang="en-US" altLang="pt-BR" sz="2000" dirty="0" smtClean="0"/>
              <a:t>DA, </a:t>
            </a:r>
            <a:r>
              <a:rPr lang="en-US" altLang="pt-BR" sz="2000" dirty="0"/>
              <a:t>770 </a:t>
            </a:r>
            <a:r>
              <a:rPr lang="en-US" altLang="pt-BR" sz="2000" dirty="0" err="1"/>
              <a:t>são</a:t>
            </a:r>
            <a:r>
              <a:rPr lang="en-US" altLang="pt-BR" sz="2000" dirty="0"/>
              <a:t> MP e </a:t>
            </a:r>
            <a:r>
              <a:rPr lang="en-US" altLang="pt-BR" sz="2000" dirty="0" smtClean="0"/>
              <a:t>2.114 </a:t>
            </a:r>
            <a:r>
              <a:rPr lang="en-US" altLang="pt-BR" sz="2000" dirty="0" err="1"/>
              <a:t>são</a:t>
            </a:r>
            <a:r>
              <a:rPr lang="en-US" altLang="pt-BR" sz="2000" dirty="0"/>
              <a:t> </a:t>
            </a:r>
            <a:r>
              <a:rPr lang="en-US" altLang="pt-BR" sz="2000" dirty="0" smtClean="0"/>
              <a:t>MA/DA </a:t>
            </a:r>
            <a:r>
              <a:rPr lang="en-US" altLang="pt-BR" sz="2000" dirty="0"/>
              <a:t>(</a:t>
            </a:r>
            <a:r>
              <a:rPr lang="en-US" altLang="pt-BR" sz="2000" dirty="0" err="1"/>
              <a:t>Quadrienal</a:t>
            </a:r>
            <a:r>
              <a:rPr lang="en-US" altLang="pt-BR" sz="2000" dirty="0"/>
              <a:t>, 2017).</a:t>
            </a:r>
          </a:p>
          <a:p>
            <a:pPr marL="742950" lvl="1" indent="-285750" algn="just" eaLnBrk="1" hangingPunct="1">
              <a:lnSpc>
                <a:spcPct val="90000"/>
              </a:lnSpc>
              <a:buFont typeface="Arial" panose="020B0604020202020204" pitchFamily="34" charset="0"/>
              <a:buChar char="•"/>
            </a:pPr>
            <a:endParaRPr lang="en-US" altLang="pt-BR" sz="2000" dirty="0"/>
          </a:p>
          <a:p>
            <a:pPr marL="742950" lvl="1" indent="-285750" algn="just" eaLnBrk="1" hangingPunct="1">
              <a:lnSpc>
                <a:spcPct val="90000"/>
              </a:lnSpc>
              <a:buFont typeface="Arial" panose="020B0604020202020204" pitchFamily="34" charset="0"/>
              <a:buChar char="•"/>
            </a:pPr>
            <a:r>
              <a:rPr lang="en-US" altLang="pt-BR" sz="2000" dirty="0" err="1"/>
              <a:t>Cerca</a:t>
            </a:r>
            <a:r>
              <a:rPr lang="en-US" altLang="pt-BR" sz="2000" dirty="0"/>
              <a:t> de </a:t>
            </a:r>
            <a:r>
              <a:rPr lang="en-US" altLang="pt-BR" sz="2000" dirty="0" smtClean="0"/>
              <a:t>1.500 </a:t>
            </a:r>
            <a:r>
              <a:rPr lang="en-US" altLang="pt-BR" sz="2000" dirty="0" err="1"/>
              <a:t>consultores</a:t>
            </a:r>
            <a:r>
              <a:rPr lang="en-US" altLang="pt-BR" sz="2000" dirty="0"/>
              <a:t> </a:t>
            </a:r>
            <a:r>
              <a:rPr lang="en-US" altLang="pt-BR" sz="2000" dirty="0" err="1"/>
              <a:t>avaliaram</a:t>
            </a:r>
            <a:r>
              <a:rPr lang="en-US" altLang="pt-BR" sz="2000" dirty="0"/>
              <a:t> </a:t>
            </a:r>
            <a:r>
              <a:rPr lang="en-US" altLang="pt-BR" sz="2000" dirty="0" smtClean="0"/>
              <a:t>4.170 </a:t>
            </a:r>
            <a:r>
              <a:rPr lang="en-US" altLang="pt-BR" sz="2000" dirty="0" err="1"/>
              <a:t>cursos</a:t>
            </a:r>
            <a:r>
              <a:rPr lang="en-US" altLang="pt-BR" sz="2000" dirty="0"/>
              <a:t>, </a:t>
            </a:r>
            <a:r>
              <a:rPr lang="pt-BR" altLang="pt-BR" sz="2000" dirty="0" smtClean="0"/>
              <a:t>confirmando </a:t>
            </a:r>
            <a:r>
              <a:rPr lang="pt-BR" altLang="pt-BR" sz="2000" dirty="0"/>
              <a:t>alto nível de competência alcançado no processo de qualificação, entretanto com um vi</a:t>
            </a:r>
            <a:r>
              <a:rPr lang="en-US" altLang="pt-BR" sz="2000" dirty="0" err="1"/>
              <a:t>és</a:t>
            </a:r>
            <a:r>
              <a:rPr lang="en-US" altLang="pt-BR" sz="2000" dirty="0"/>
              <a:t> </a:t>
            </a:r>
            <a:r>
              <a:rPr lang="en-US" altLang="pt-BR" sz="2000" dirty="0" err="1"/>
              <a:t>extremamente</a:t>
            </a:r>
            <a:r>
              <a:rPr lang="en-US" altLang="pt-BR" sz="2000" dirty="0"/>
              <a:t> </a:t>
            </a:r>
            <a:r>
              <a:rPr lang="en-US" altLang="pt-BR" sz="2000" dirty="0" err="1"/>
              <a:t>produtivista</a:t>
            </a:r>
            <a:r>
              <a:rPr lang="en-US" altLang="pt-BR" sz="2000" dirty="0"/>
              <a:t>, </a:t>
            </a:r>
            <a:r>
              <a:rPr lang="en-US" altLang="pt-BR" sz="2000" dirty="0" err="1"/>
              <a:t>pouco</a:t>
            </a:r>
            <a:r>
              <a:rPr lang="en-US" altLang="pt-BR" sz="2000" dirty="0"/>
              <a:t> </a:t>
            </a:r>
            <a:r>
              <a:rPr lang="en-US" altLang="pt-BR" sz="2000" dirty="0" err="1"/>
              <a:t>inclusivo</a:t>
            </a:r>
            <a:r>
              <a:rPr lang="en-US" altLang="pt-BR" sz="2000" dirty="0"/>
              <a:t>, nada </a:t>
            </a:r>
            <a:r>
              <a:rPr lang="en-US" altLang="pt-BR" sz="2000" dirty="0" err="1"/>
              <a:t>equânime</a:t>
            </a:r>
            <a:r>
              <a:rPr lang="en-US" altLang="pt-BR" sz="2000" dirty="0"/>
              <a:t>, mas com </a:t>
            </a:r>
            <a:r>
              <a:rPr lang="en-US" altLang="pt-BR" sz="2000" dirty="0" err="1"/>
              <a:t>discurso</a:t>
            </a:r>
            <a:r>
              <a:rPr lang="en-US" altLang="pt-BR" sz="2000" dirty="0"/>
              <a:t> de </a:t>
            </a:r>
            <a:r>
              <a:rPr lang="en-US" altLang="pt-BR" sz="2000" dirty="0" err="1"/>
              <a:t>indução</a:t>
            </a:r>
            <a:r>
              <a:rPr lang="en-US" altLang="pt-BR" sz="2000" dirty="0"/>
              <a:t>.</a:t>
            </a:r>
          </a:p>
          <a:p>
            <a:pPr marL="742950" lvl="1" indent="-285750" algn="just" eaLnBrk="1" hangingPunct="1">
              <a:lnSpc>
                <a:spcPct val="90000"/>
              </a:lnSpc>
              <a:buFont typeface="Arial" panose="020B0604020202020204" pitchFamily="34" charset="0"/>
              <a:buChar char="•"/>
            </a:pPr>
            <a:endParaRPr lang="en-US" altLang="pt-BR" sz="2000" dirty="0"/>
          </a:p>
          <a:p>
            <a:pPr marL="742950" lvl="1" indent="-285750" algn="just" eaLnBrk="1" hangingPunct="1">
              <a:lnSpc>
                <a:spcPct val="90000"/>
              </a:lnSpc>
              <a:buFont typeface="Arial" panose="020B0604020202020204" pitchFamily="34" charset="0"/>
              <a:buChar char="•"/>
            </a:pPr>
            <a:r>
              <a:rPr lang="en-US" altLang="pt-BR" sz="2000" dirty="0" err="1"/>
              <a:t>Aprendemos</a:t>
            </a:r>
            <a:r>
              <a:rPr lang="en-US" altLang="pt-BR" sz="2000" dirty="0"/>
              <a:t> que </a:t>
            </a:r>
            <a:r>
              <a:rPr lang="en-US" altLang="pt-BR" sz="2000" dirty="0" err="1"/>
              <a:t>desde</a:t>
            </a:r>
            <a:r>
              <a:rPr lang="en-US" altLang="pt-BR" sz="2000" dirty="0"/>
              <a:t> </a:t>
            </a:r>
            <a:r>
              <a:rPr lang="en-US" altLang="pt-BR" sz="2000" dirty="0" err="1"/>
              <a:t>cedo</a:t>
            </a:r>
            <a:r>
              <a:rPr lang="en-US" altLang="pt-BR" sz="2000" dirty="0"/>
              <a:t> para </a:t>
            </a:r>
            <a:r>
              <a:rPr lang="en-US" altLang="pt-BR" sz="2000" dirty="0" err="1"/>
              <a:t>criticarmos</a:t>
            </a:r>
            <a:r>
              <a:rPr lang="en-US" altLang="pt-BR" sz="2000" dirty="0"/>
              <a:t> </a:t>
            </a:r>
            <a:r>
              <a:rPr lang="en-US" altLang="pt-BR" sz="2000" dirty="0" err="1"/>
              <a:t>precisamos</a:t>
            </a:r>
            <a:r>
              <a:rPr lang="en-US" altLang="pt-BR" sz="2000" dirty="0"/>
              <a:t> ser </a:t>
            </a:r>
            <a:r>
              <a:rPr lang="en-US" altLang="pt-BR" sz="2000" dirty="0" err="1"/>
              <a:t>reconhecidos</a:t>
            </a:r>
            <a:r>
              <a:rPr lang="en-US" altLang="pt-BR" sz="2000" dirty="0"/>
              <a:t>, </a:t>
            </a:r>
            <a:r>
              <a:rPr lang="en-US" altLang="pt-BR" sz="2000" dirty="0" smtClean="0"/>
              <a:t>e, </a:t>
            </a:r>
            <a:r>
              <a:rPr lang="en-US" altLang="pt-BR" sz="2000" dirty="0" err="1"/>
              <a:t>nesse</a:t>
            </a:r>
            <a:r>
              <a:rPr lang="en-US" altLang="pt-BR" sz="2000" dirty="0"/>
              <a:t> </a:t>
            </a:r>
            <a:r>
              <a:rPr lang="en-US" altLang="pt-BR" sz="2000" dirty="0" err="1" smtClean="0"/>
              <a:t>ínterim</a:t>
            </a:r>
            <a:r>
              <a:rPr lang="en-US" altLang="pt-BR" sz="2000" dirty="0"/>
              <a:t>, </a:t>
            </a:r>
            <a:r>
              <a:rPr lang="en-US" altLang="pt-BR" sz="2000" dirty="0" err="1"/>
              <a:t>temos</a:t>
            </a:r>
            <a:r>
              <a:rPr lang="en-US" altLang="pt-BR" sz="2000" dirty="0"/>
              <a:t> </a:t>
            </a:r>
            <a:r>
              <a:rPr lang="en-US" altLang="pt-BR" sz="2000" dirty="0" err="1"/>
              <a:t>trabalhado</a:t>
            </a:r>
            <a:r>
              <a:rPr lang="en-US" altLang="pt-BR" sz="2000" dirty="0"/>
              <a:t> </a:t>
            </a:r>
            <a:r>
              <a:rPr lang="en-US" altLang="pt-BR" sz="2000" dirty="0" err="1"/>
              <a:t>arduamente</a:t>
            </a:r>
            <a:r>
              <a:rPr lang="en-US" altLang="pt-BR" sz="2000" dirty="0"/>
              <a:t> no IFRJ para que </a:t>
            </a:r>
            <a:r>
              <a:rPr lang="en-US" altLang="pt-BR" sz="2000" dirty="0" err="1"/>
              <a:t>possamos</a:t>
            </a:r>
            <a:r>
              <a:rPr lang="en-US" altLang="pt-BR" sz="2000" dirty="0"/>
              <a:t> </a:t>
            </a:r>
            <a:r>
              <a:rPr lang="en-US" altLang="pt-BR" sz="2000" dirty="0" err="1"/>
              <a:t>alcançar</a:t>
            </a:r>
            <a:r>
              <a:rPr lang="en-US" altLang="pt-BR" sz="2000" dirty="0"/>
              <a:t> </a:t>
            </a:r>
            <a:r>
              <a:rPr lang="en-US" altLang="pt-BR" sz="2000" dirty="0" err="1"/>
              <a:t>nosso</a:t>
            </a:r>
            <a:r>
              <a:rPr lang="en-US" altLang="pt-BR" sz="2000" dirty="0"/>
              <a:t> </a:t>
            </a:r>
            <a:r>
              <a:rPr lang="en-US" altLang="pt-BR" sz="2000" dirty="0" err="1"/>
              <a:t>lugar</a:t>
            </a:r>
            <a:r>
              <a:rPr lang="en-US" altLang="pt-BR" sz="2000" dirty="0"/>
              <a:t> </a:t>
            </a:r>
            <a:r>
              <a:rPr lang="en-US" altLang="pt-BR" sz="2000" dirty="0" err="1"/>
              <a:t>devido</a:t>
            </a:r>
            <a:r>
              <a:rPr lang="en-US" altLang="pt-BR" sz="2000" dirty="0"/>
              <a:t>.</a:t>
            </a:r>
          </a:p>
          <a:p>
            <a:pPr marL="742950" lvl="1" indent="-285750" algn="just" eaLnBrk="1" hangingPunct="1">
              <a:lnSpc>
                <a:spcPct val="90000"/>
              </a:lnSpc>
              <a:buFont typeface="Arial" panose="020B0604020202020204" pitchFamily="34" charset="0"/>
              <a:buChar char="•"/>
            </a:pPr>
            <a:endParaRPr lang="en-US" altLang="pt-BR" sz="2000" dirty="0"/>
          </a:p>
          <a:p>
            <a:pPr marL="742950" lvl="1" indent="-285750" algn="just" eaLnBrk="1" hangingPunct="1">
              <a:lnSpc>
                <a:spcPct val="90000"/>
              </a:lnSpc>
              <a:buFont typeface="Arial" panose="020B0604020202020204" pitchFamily="34" charset="0"/>
              <a:buChar char="•"/>
            </a:pPr>
            <a:r>
              <a:rPr lang="en-US" altLang="pt-BR" sz="2000" dirty="0" err="1"/>
              <a:t>Somos</a:t>
            </a:r>
            <a:r>
              <a:rPr lang="en-US" altLang="pt-BR" sz="2000" dirty="0"/>
              <a:t> </a:t>
            </a:r>
            <a:r>
              <a:rPr lang="en-US" altLang="pt-BR" sz="2000" dirty="0" err="1"/>
              <a:t>hoje</a:t>
            </a:r>
            <a:r>
              <a:rPr lang="en-US" altLang="pt-BR" sz="2000" dirty="0"/>
              <a:t> o </a:t>
            </a:r>
            <a:r>
              <a:rPr lang="en-US" altLang="pt-BR" sz="2000" dirty="0" err="1"/>
              <a:t>único</a:t>
            </a:r>
            <a:r>
              <a:rPr lang="en-US" altLang="pt-BR" sz="2000" dirty="0"/>
              <a:t> </a:t>
            </a:r>
            <a:r>
              <a:rPr lang="en-US" altLang="pt-BR" sz="2000" dirty="0" err="1"/>
              <a:t>mestrado</a:t>
            </a:r>
            <a:r>
              <a:rPr lang="en-US" altLang="pt-BR" sz="2000" dirty="0"/>
              <a:t> </a:t>
            </a:r>
            <a:r>
              <a:rPr lang="en-US" altLang="pt-BR" sz="2000" dirty="0" err="1" smtClean="0"/>
              <a:t>profissional</a:t>
            </a:r>
            <a:r>
              <a:rPr lang="en-US" altLang="pt-BR" sz="2000" dirty="0" smtClean="0"/>
              <a:t> </a:t>
            </a:r>
            <a:r>
              <a:rPr lang="en-US" altLang="pt-BR" sz="2000" dirty="0" err="1" smtClean="0"/>
              <a:t>da</a:t>
            </a:r>
            <a:r>
              <a:rPr lang="en-US" altLang="pt-BR" sz="2000" dirty="0" smtClean="0"/>
              <a:t> </a:t>
            </a:r>
            <a:r>
              <a:rPr lang="en-US" altLang="pt-BR" sz="2000" dirty="0" err="1" smtClean="0"/>
              <a:t>área</a:t>
            </a:r>
            <a:r>
              <a:rPr lang="en-US" altLang="pt-BR" sz="2000" dirty="0" smtClean="0"/>
              <a:t> de </a:t>
            </a:r>
            <a:r>
              <a:rPr lang="en-US" altLang="pt-BR" sz="2000" dirty="0" err="1" smtClean="0"/>
              <a:t>Ensino</a:t>
            </a:r>
            <a:r>
              <a:rPr lang="en-US" altLang="pt-BR" sz="2000" dirty="0" smtClean="0"/>
              <a:t> nota </a:t>
            </a:r>
            <a:r>
              <a:rPr lang="en-US" altLang="pt-BR" sz="2000" dirty="0"/>
              <a:t>5 de </a:t>
            </a:r>
            <a:r>
              <a:rPr lang="en-US" altLang="pt-BR" sz="2000" dirty="0" err="1"/>
              <a:t>todos</a:t>
            </a:r>
            <a:r>
              <a:rPr lang="en-US" altLang="pt-BR" sz="2000" dirty="0"/>
              <a:t> </a:t>
            </a:r>
            <a:r>
              <a:rPr lang="en-US" altLang="pt-BR" sz="2000" dirty="0" err="1"/>
              <a:t>os</a:t>
            </a:r>
            <a:r>
              <a:rPr lang="en-US" altLang="pt-BR" sz="2000" dirty="0"/>
              <a:t> </a:t>
            </a:r>
            <a:r>
              <a:rPr lang="en-US" altLang="pt-BR" sz="2000" dirty="0" err="1" smtClean="0"/>
              <a:t>Institutos</a:t>
            </a:r>
            <a:r>
              <a:rPr lang="en-US" altLang="pt-BR" sz="2000" dirty="0" smtClean="0"/>
              <a:t> </a:t>
            </a:r>
            <a:r>
              <a:rPr lang="en-US" altLang="pt-BR" sz="2000" dirty="0" err="1" smtClean="0"/>
              <a:t>Federais</a:t>
            </a:r>
            <a:r>
              <a:rPr lang="en-US" altLang="pt-BR" sz="2000" dirty="0" smtClean="0"/>
              <a:t> </a:t>
            </a:r>
            <a:r>
              <a:rPr lang="en-US" altLang="pt-BR" sz="2000" dirty="0"/>
              <a:t>e </a:t>
            </a:r>
            <a:r>
              <a:rPr lang="en-US" altLang="pt-BR" sz="2000" dirty="0" smtClean="0"/>
              <a:t>um </a:t>
            </a:r>
            <a:r>
              <a:rPr lang="en-US" altLang="pt-BR" sz="2000" dirty="0"/>
              <a:t>dos </a:t>
            </a:r>
            <a:r>
              <a:rPr lang="en-US" altLang="pt-BR" sz="2000" dirty="0" err="1"/>
              <a:t>poucos</a:t>
            </a:r>
            <a:r>
              <a:rPr lang="en-US" altLang="pt-BR" sz="2000" dirty="0"/>
              <a:t> no </a:t>
            </a:r>
            <a:r>
              <a:rPr lang="en-US" altLang="pt-BR" sz="2000" dirty="0" err="1"/>
              <a:t>Brasil</a:t>
            </a:r>
            <a:r>
              <a:rPr lang="en-US" altLang="pt-BR" sz="2000" dirty="0"/>
              <a:t>.</a:t>
            </a:r>
          </a:p>
        </p:txBody>
      </p:sp>
    </p:spTree>
    <p:extLst>
      <p:ext uri="{BB962C8B-B14F-4D97-AF65-F5344CB8AC3E}">
        <p14:creationId xmlns:p14="http://schemas.microsoft.com/office/powerpoint/2010/main" val="2889467773"/>
      </p:ext>
    </p:extLst>
  </p:cSld>
  <p:clrMapOvr>
    <a:masterClrMapping/>
  </p:clrMapOvr>
  <p:transition>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Personalizada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2465</TotalTime>
  <Words>2084</Words>
  <Application>Microsoft Macintosh PowerPoint</Application>
  <PresentationFormat>Apresentação na tela (4:3)</PresentationFormat>
  <Paragraphs>230</Paragraphs>
  <Slides>44</Slides>
  <Notes>0</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44</vt:i4>
      </vt:variant>
    </vt:vector>
  </HeadingPairs>
  <TitlesOfParts>
    <vt:vector size="58" baseType="lpstr">
      <vt:lpstr>Arial</vt:lpstr>
      <vt:lpstr>Book Antiqua</vt:lpstr>
      <vt:lpstr>Calibri</vt:lpstr>
      <vt:lpstr>Cambria</vt:lpstr>
      <vt:lpstr>Courier New</vt:lpstr>
      <vt:lpstr>Lucida Sans Unicode</vt:lpstr>
      <vt:lpstr>MS PGothic</vt:lpstr>
      <vt:lpstr>Times</vt:lpstr>
      <vt:lpstr>Tw Cen MT</vt:lpstr>
      <vt:lpstr>Verdana</vt:lpstr>
      <vt:lpstr>Wingdings</vt:lpstr>
      <vt:lpstr>Wingdings 2</vt:lpstr>
      <vt:lpstr>Wingdings 3</vt:lpstr>
      <vt:lpstr>Concurso</vt:lpstr>
      <vt:lpstr>Apresentação do PowerPoint</vt:lpstr>
      <vt:lpstr>DE ONDE FALAMOS</vt:lpstr>
      <vt:lpstr>DE ONDE FALO</vt:lpstr>
      <vt:lpstr>Apresentação do PowerPoint</vt:lpstr>
      <vt:lpstr>Apresentação do PowerPoint</vt:lpstr>
      <vt:lpstr>Apresentação do PowerPoint</vt:lpstr>
      <vt:lpstr>Apresentação do PowerPoint</vt:lpstr>
      <vt:lpstr>Apresentação do PowerPoint</vt:lpstr>
      <vt:lpstr>Apresentação do PowerPoint</vt:lpstr>
      <vt:lpstr>ECM: de 2000 a 2011</vt:lpstr>
      <vt:lpstr>Apresentação do PowerPoint</vt:lpstr>
      <vt:lpstr>Apresentação do PowerPoint</vt:lpstr>
      <vt:lpstr>Apresentação do PowerPoint</vt:lpstr>
      <vt:lpstr>Apresentação do PowerPoint</vt:lpstr>
      <vt:lpstr>Apresentação do PowerPoint</vt:lpstr>
      <vt:lpstr>Apresentação do PowerPoint</vt:lpstr>
      <vt:lpstr>DILEMAS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Produtos educacionais no âmbito dos mestrados profissionais em ensino: cenário, desafios e perspectivas</dc:title>
  <dc:creator>Marcus Vinicius da Silva Pereira</dc:creator>
  <cp:lastModifiedBy>Marcus Vinicius Pereira</cp:lastModifiedBy>
  <cp:revision>132</cp:revision>
  <dcterms:created xsi:type="dcterms:W3CDTF">2015-06-08T19:00:18Z</dcterms:created>
  <dcterms:modified xsi:type="dcterms:W3CDTF">2019-08-05T11:54:48Z</dcterms:modified>
</cp:coreProperties>
</file>